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497" r:id="rId6"/>
    <p:sldId id="499" r:id="rId7"/>
    <p:sldId id="507" r:id="rId8"/>
    <p:sldId id="500" r:id="rId9"/>
    <p:sldId id="501" r:id="rId10"/>
    <p:sldId id="502" r:id="rId11"/>
    <p:sldId id="503" r:id="rId12"/>
    <p:sldId id="511" r:id="rId13"/>
    <p:sldId id="508" r:id="rId14"/>
    <p:sldId id="506" r:id="rId15"/>
    <p:sldId id="509" r:id="rId16"/>
    <p:sldId id="269" r:id="rId17"/>
  </p:sldIdLst>
  <p:sldSz cx="9144000" cy="6858000" type="screen4x3"/>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AA"/>
    <a:srgbClr val="0066B3"/>
    <a:srgbClr val="E31E24"/>
    <a:srgbClr val="006CB4"/>
    <a:srgbClr val="E8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37" autoAdjust="0"/>
    <p:restoredTop sz="94660"/>
  </p:normalViewPr>
  <p:slideViewPr>
    <p:cSldViewPr>
      <p:cViewPr varScale="1">
        <p:scale>
          <a:sx n="59" d="100"/>
          <a:sy n="59" d="100"/>
        </p:scale>
        <p:origin x="1084" y="5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42668431-CD35-4516-818D-B41B2C4843CF}" type="datetimeFigureOut">
              <a:rPr lang="en-IN" smtClean="0"/>
              <a:t>29-04-2025</a:t>
            </a:fld>
            <a:endParaRPr lang="en-IN"/>
          </a:p>
        </p:txBody>
      </p:sp>
      <p:sp>
        <p:nvSpPr>
          <p:cNvPr id="4" name="Slide Image Placeholder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DAB949B3-C4AB-4FB2-8B24-B07A558BD59F}" type="slidenum">
              <a:rPr lang="en-IN" smtClean="0"/>
              <a:t>‹#›</a:t>
            </a:fld>
            <a:endParaRPr lang="en-IN"/>
          </a:p>
        </p:txBody>
      </p:sp>
    </p:spTree>
    <p:extLst>
      <p:ext uri="{BB962C8B-B14F-4D97-AF65-F5344CB8AC3E}">
        <p14:creationId xmlns:p14="http://schemas.microsoft.com/office/powerpoint/2010/main" val="267653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2</a:t>
            </a:fld>
            <a:endParaRPr lang="en-IN"/>
          </a:p>
        </p:txBody>
      </p:sp>
    </p:spTree>
    <p:extLst>
      <p:ext uri="{BB962C8B-B14F-4D97-AF65-F5344CB8AC3E}">
        <p14:creationId xmlns:p14="http://schemas.microsoft.com/office/powerpoint/2010/main" val="3635600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11</a:t>
            </a:fld>
            <a:endParaRPr lang="en-IN"/>
          </a:p>
        </p:txBody>
      </p:sp>
    </p:spTree>
    <p:extLst>
      <p:ext uri="{BB962C8B-B14F-4D97-AF65-F5344CB8AC3E}">
        <p14:creationId xmlns:p14="http://schemas.microsoft.com/office/powerpoint/2010/main" val="41836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80FAA-8FF1-CA16-503E-7EE1828F0E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DDF11-2325-93C8-615C-4DD2EC242C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C88F-6B42-67A0-95F1-7C89B0444CF9}"/>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a16="http://schemas.microsoft.com/office/drawing/2014/main" id="{258F2525-8EA6-D7F2-FEE2-460ED625C131}"/>
              </a:ext>
            </a:extLst>
          </p:cNvPr>
          <p:cNvSpPr>
            <a:spLocks noGrp="1"/>
          </p:cNvSpPr>
          <p:nvPr>
            <p:ph type="sldNum" sz="quarter" idx="5"/>
          </p:nvPr>
        </p:nvSpPr>
        <p:spPr/>
        <p:txBody>
          <a:bodyPr/>
          <a:lstStyle/>
          <a:p>
            <a:fld id="{DAB949B3-C4AB-4FB2-8B24-B07A558BD59F}" type="slidenum">
              <a:rPr lang="en-IN" smtClean="0"/>
              <a:t>12</a:t>
            </a:fld>
            <a:endParaRPr lang="en-IN"/>
          </a:p>
        </p:txBody>
      </p:sp>
    </p:spTree>
    <p:extLst>
      <p:ext uri="{BB962C8B-B14F-4D97-AF65-F5344CB8AC3E}">
        <p14:creationId xmlns:p14="http://schemas.microsoft.com/office/powerpoint/2010/main" val="186688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3</a:t>
            </a:fld>
            <a:endParaRPr lang="en-IN"/>
          </a:p>
        </p:txBody>
      </p:sp>
    </p:spTree>
    <p:extLst>
      <p:ext uri="{BB962C8B-B14F-4D97-AF65-F5344CB8AC3E}">
        <p14:creationId xmlns:p14="http://schemas.microsoft.com/office/powerpoint/2010/main" val="354669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50CB9-56DE-31B2-1098-9E71ADEDC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157ED-9196-070B-03D2-6FE631705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38988-A9A4-28F1-3031-903B0DC0FA0C}"/>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a16="http://schemas.microsoft.com/office/drawing/2014/main" id="{20DAD130-048E-2ECD-E747-13E1DC11F144}"/>
              </a:ext>
            </a:extLst>
          </p:cNvPr>
          <p:cNvSpPr>
            <a:spLocks noGrp="1"/>
          </p:cNvSpPr>
          <p:nvPr>
            <p:ph type="sldNum" sz="quarter" idx="5"/>
          </p:nvPr>
        </p:nvSpPr>
        <p:spPr/>
        <p:txBody>
          <a:bodyPr/>
          <a:lstStyle/>
          <a:p>
            <a:fld id="{DAB949B3-C4AB-4FB2-8B24-B07A558BD59F}" type="slidenum">
              <a:rPr lang="en-IN" smtClean="0"/>
              <a:t>4</a:t>
            </a:fld>
            <a:endParaRPr lang="en-IN"/>
          </a:p>
        </p:txBody>
      </p:sp>
    </p:spTree>
    <p:extLst>
      <p:ext uri="{BB962C8B-B14F-4D97-AF65-F5344CB8AC3E}">
        <p14:creationId xmlns:p14="http://schemas.microsoft.com/office/powerpoint/2010/main" val="1393565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5</a:t>
            </a:fld>
            <a:endParaRPr lang="en-IN"/>
          </a:p>
        </p:txBody>
      </p:sp>
    </p:spTree>
    <p:extLst>
      <p:ext uri="{BB962C8B-B14F-4D97-AF65-F5344CB8AC3E}">
        <p14:creationId xmlns:p14="http://schemas.microsoft.com/office/powerpoint/2010/main" val="415046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6</a:t>
            </a:fld>
            <a:endParaRPr lang="en-IN"/>
          </a:p>
        </p:txBody>
      </p:sp>
    </p:spTree>
    <p:extLst>
      <p:ext uri="{BB962C8B-B14F-4D97-AF65-F5344CB8AC3E}">
        <p14:creationId xmlns:p14="http://schemas.microsoft.com/office/powerpoint/2010/main" val="3160893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7</a:t>
            </a:fld>
            <a:endParaRPr lang="en-IN"/>
          </a:p>
        </p:txBody>
      </p:sp>
    </p:spTree>
    <p:extLst>
      <p:ext uri="{BB962C8B-B14F-4D97-AF65-F5344CB8AC3E}">
        <p14:creationId xmlns:p14="http://schemas.microsoft.com/office/powerpoint/2010/main" val="1623754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Courses replaced with New Programmes</a:t>
            </a:r>
            <a:endParaRPr lang="en-IN" dirty="0"/>
          </a:p>
        </p:txBody>
      </p:sp>
      <p:sp>
        <p:nvSpPr>
          <p:cNvPr id="4" name="Slide Number Placeholder 3"/>
          <p:cNvSpPr>
            <a:spLocks noGrp="1"/>
          </p:cNvSpPr>
          <p:nvPr>
            <p:ph type="sldNum" sz="quarter" idx="5"/>
          </p:nvPr>
        </p:nvSpPr>
        <p:spPr/>
        <p:txBody>
          <a:bodyPr/>
          <a:lstStyle/>
          <a:p>
            <a:fld id="{DAB949B3-C4AB-4FB2-8B24-B07A558BD59F}" type="slidenum">
              <a:rPr lang="en-IN" smtClean="0"/>
              <a:t>8</a:t>
            </a:fld>
            <a:endParaRPr lang="en-IN"/>
          </a:p>
        </p:txBody>
      </p:sp>
    </p:spTree>
    <p:extLst>
      <p:ext uri="{BB962C8B-B14F-4D97-AF65-F5344CB8AC3E}">
        <p14:creationId xmlns:p14="http://schemas.microsoft.com/office/powerpoint/2010/main" val="146964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4161-18B9-9F85-DEAC-49CE131E7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C64D7-7B92-C3C9-D7A9-8F7F0F7265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CE85D-D4A9-D940-F534-2BBD3B8F0F0C}"/>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a16="http://schemas.microsoft.com/office/drawing/2014/main" id="{FB0F2533-16B0-7981-D580-490AF8046D59}"/>
              </a:ext>
            </a:extLst>
          </p:cNvPr>
          <p:cNvSpPr>
            <a:spLocks noGrp="1"/>
          </p:cNvSpPr>
          <p:nvPr>
            <p:ph type="sldNum" sz="quarter" idx="5"/>
          </p:nvPr>
        </p:nvSpPr>
        <p:spPr/>
        <p:txBody>
          <a:bodyPr/>
          <a:lstStyle/>
          <a:p>
            <a:fld id="{DAB949B3-C4AB-4FB2-8B24-B07A558BD59F}" type="slidenum">
              <a:rPr lang="en-IN" smtClean="0"/>
              <a:t>9</a:t>
            </a:fld>
            <a:endParaRPr lang="en-IN"/>
          </a:p>
        </p:txBody>
      </p:sp>
    </p:spTree>
    <p:extLst>
      <p:ext uri="{BB962C8B-B14F-4D97-AF65-F5344CB8AC3E}">
        <p14:creationId xmlns:p14="http://schemas.microsoft.com/office/powerpoint/2010/main" val="3815136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9CB42-67FF-A56C-05D1-F3CA77565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9108E-4C40-8FA2-5882-5CAF979E3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1E6B8-D38C-99EF-99AB-B9CFD6B0BBF2}"/>
              </a:ext>
            </a:extLst>
          </p:cNvPr>
          <p:cNvSpPr>
            <a:spLocks noGrp="1"/>
          </p:cNvSpPr>
          <p:nvPr>
            <p:ph type="body" idx="1"/>
          </p:nvPr>
        </p:nvSpPr>
        <p:spPr/>
        <p:txBody>
          <a:bodyPr/>
          <a:lstStyle/>
          <a:p>
            <a:r>
              <a:rPr lang="en-US" dirty="0"/>
              <a:t>New Courses replaced with New Programmes</a:t>
            </a:r>
            <a:endParaRPr lang="en-IN" dirty="0"/>
          </a:p>
        </p:txBody>
      </p:sp>
      <p:sp>
        <p:nvSpPr>
          <p:cNvPr id="4" name="Slide Number Placeholder 3">
            <a:extLst>
              <a:ext uri="{FF2B5EF4-FFF2-40B4-BE49-F238E27FC236}">
                <a16:creationId xmlns:a16="http://schemas.microsoft.com/office/drawing/2014/main" id="{24960A5D-F436-34AE-AEE7-EA596C7FBA4F}"/>
              </a:ext>
            </a:extLst>
          </p:cNvPr>
          <p:cNvSpPr>
            <a:spLocks noGrp="1"/>
          </p:cNvSpPr>
          <p:nvPr>
            <p:ph type="sldNum" sz="quarter" idx="5"/>
          </p:nvPr>
        </p:nvSpPr>
        <p:spPr/>
        <p:txBody>
          <a:bodyPr/>
          <a:lstStyle/>
          <a:p>
            <a:fld id="{DAB949B3-C4AB-4FB2-8B24-B07A558BD59F}" type="slidenum">
              <a:rPr lang="en-IN" smtClean="0"/>
              <a:t>10</a:t>
            </a:fld>
            <a:endParaRPr lang="en-IN"/>
          </a:p>
        </p:txBody>
      </p:sp>
    </p:spTree>
    <p:extLst>
      <p:ext uri="{BB962C8B-B14F-4D97-AF65-F5344CB8AC3E}">
        <p14:creationId xmlns:p14="http://schemas.microsoft.com/office/powerpoint/2010/main" val="93718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7161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275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95389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4AA89A1-F17A-4D3D-AC08-D16056C16514}" type="datetimeFigureOut">
              <a:rPr lang="en-IN" smtClean="0"/>
              <a:t>29-04-2025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6711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AA89A1-F17A-4D3D-AC08-D16056C16514}" type="datetimeFigureOut">
              <a:rPr lang="en-IN" smtClean="0"/>
              <a:t>29-04-2025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5071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4AA89A1-F17A-4D3D-AC08-D16056C16514}" type="datetimeFigureOut">
              <a:rPr lang="en-IN" smtClean="0"/>
              <a:t>29-04-2025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409118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4AA89A1-F17A-4D3D-AC08-D16056C16514}" type="datetimeFigureOut">
              <a:rPr lang="en-IN" smtClean="0"/>
              <a:t>29-04-2025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46130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4AA89A1-F17A-4D3D-AC08-D16056C16514}" type="datetimeFigureOut">
              <a:rPr lang="en-IN" smtClean="0"/>
              <a:t>29-04-2025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78524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AA89A1-F17A-4D3D-AC08-D16056C16514}" type="datetimeFigureOut">
              <a:rPr lang="en-IN" smtClean="0"/>
              <a:t>29-04-2025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275178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29-04-2025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192967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A89A1-F17A-4D3D-AC08-D16056C16514}" type="datetimeFigureOut">
              <a:rPr lang="en-IN" smtClean="0"/>
              <a:t>29-04-2025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21C46D-3F04-4F73-BF36-E6D9DA5AE143}" type="slidenum">
              <a:rPr lang="en-IN" smtClean="0"/>
              <a:t>‹#›</a:t>
            </a:fld>
            <a:endParaRPr lang="en-IN"/>
          </a:p>
        </p:txBody>
      </p:sp>
    </p:spTree>
    <p:extLst>
      <p:ext uri="{BB962C8B-B14F-4D97-AF65-F5344CB8AC3E}">
        <p14:creationId xmlns:p14="http://schemas.microsoft.com/office/powerpoint/2010/main" val="368684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A89A1-F17A-4D3D-AC08-D16056C16514}" type="datetimeFigureOut">
              <a:rPr lang="en-IN" smtClean="0"/>
              <a:t>29-04-2025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1C46D-3F04-4F73-BF36-E6D9DA5AE143}" type="slidenum">
              <a:rPr lang="en-IN" smtClean="0"/>
              <a:t>‹#›</a:t>
            </a:fld>
            <a:endParaRPr lang="en-IN"/>
          </a:p>
        </p:txBody>
      </p:sp>
    </p:spTree>
    <p:extLst>
      <p:ext uri="{BB962C8B-B14F-4D97-AF65-F5344CB8AC3E}">
        <p14:creationId xmlns:p14="http://schemas.microsoft.com/office/powerpoint/2010/main" val="4068759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ieeexplore.ieee.org/" TargetMode="External"/><Relationship Id="rId5" Type="http://schemas.openxmlformats.org/officeDocument/2006/relationships/hyperlink" Target="https://arxiv.org/abs/1506.02640"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PT Admission Drive 2021-22-final-2_Page_01.jpg"/>
          <p:cNvPicPr>
            <a:picLocks noChangeAspect="1"/>
          </p:cNvPicPr>
          <p:nvPr/>
        </p:nvPicPr>
        <p:blipFill>
          <a:blip r:embed="rId2"/>
          <a:stretch>
            <a:fillRect/>
          </a:stretch>
        </p:blipFill>
        <p:spPr>
          <a:xfrm>
            <a:off x="0" y="0"/>
            <a:ext cx="9144000" cy="6850383"/>
          </a:xfrm>
          <a:prstGeom prst="rect">
            <a:avLst/>
          </a:prstGeom>
        </p:spPr>
      </p:pic>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D841B-74CA-DD08-DC57-2744796991CE}"/>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C2900B-3645-9BD6-81D9-B808969A661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748" y="-99392"/>
            <a:ext cx="9180512" cy="6885384"/>
          </a:xfrm>
        </p:spPr>
      </p:pic>
      <p:sp>
        <p:nvSpPr>
          <p:cNvPr id="5" name="Rectangle 1">
            <a:extLst>
              <a:ext uri="{FF2B5EF4-FFF2-40B4-BE49-F238E27FC236}">
                <a16:creationId xmlns:a16="http://schemas.microsoft.com/office/drawing/2014/main" id="{C8ECEBC8-6DCD-2500-2951-CF7967A47215}"/>
              </a:ext>
            </a:extLst>
          </p:cNvPr>
          <p:cNvSpPr>
            <a:spLocks noChangeArrowheads="1"/>
          </p:cNvSpPr>
          <p:nvPr/>
        </p:nvSpPr>
        <p:spPr bwMode="auto">
          <a:xfrm>
            <a:off x="177133" y="346645"/>
            <a:ext cx="82809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Project Timeline</a:t>
            </a:r>
            <a:endParaRPr lang="en-IN" sz="3200" b="1" dirty="0">
              <a:solidFill>
                <a:srgbClr val="E31E24"/>
              </a:solidFill>
              <a:cs typeface="Times New Roman" panose="02020603050405020304" pitchFamily="18" charset="0"/>
              <a:sym typeface="Arial"/>
            </a:endParaRPr>
          </a:p>
        </p:txBody>
      </p:sp>
      <p:cxnSp>
        <p:nvCxnSpPr>
          <p:cNvPr id="7" name="Straight Connector 6">
            <a:extLst>
              <a:ext uri="{FF2B5EF4-FFF2-40B4-BE49-F238E27FC236}">
                <a16:creationId xmlns:a16="http://schemas.microsoft.com/office/drawing/2014/main" id="{DB126F11-6A87-E75F-D5F6-D578C1CC7C27}"/>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06947D3-B53B-9D95-1C04-7E3AA0B640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45C40F21-AABC-DFB9-90B1-AD1CF565BB7B}"/>
              </a:ext>
            </a:extLst>
          </p:cNvPr>
          <p:cNvSpPr txBox="1"/>
          <p:nvPr/>
        </p:nvSpPr>
        <p:spPr>
          <a:xfrm>
            <a:off x="177133" y="1105261"/>
            <a:ext cx="8784976" cy="2450094"/>
          </a:xfrm>
          <a:prstGeom prst="rect">
            <a:avLst/>
          </a:prstGeom>
          <a:noFill/>
        </p:spPr>
        <p:txBody>
          <a:bodyPr wrap="square">
            <a:spAutoFit/>
          </a:bodyPr>
          <a:lstStyle/>
          <a:p>
            <a:pPr marL="0" marR="0" algn="just" fontAlgn="base">
              <a:lnSpc>
                <a:spcPct val="107000"/>
              </a:lnSpc>
              <a:spcBef>
                <a:spcPts val="0"/>
              </a:spcBef>
              <a:spcAft>
                <a:spcPts val="0"/>
              </a:spcAft>
            </a:pPr>
            <a:r>
              <a:rPr lang="en-IN" b="1" dirty="0"/>
              <a:t>1. Planning &amp; Research (2 Weeks) - </a:t>
            </a:r>
            <a:r>
              <a:rPr lang="en-US" dirty="0"/>
              <a:t>Define objectives and research technologies (YOLOv8, WebRTC, Django/Flask).</a:t>
            </a:r>
            <a:endParaRPr lang="en-IN" dirty="0"/>
          </a:p>
          <a:p>
            <a:pPr marL="0" marR="0" algn="just" fontAlgn="base">
              <a:lnSpc>
                <a:spcPct val="107000"/>
              </a:lnSpc>
              <a:spcBef>
                <a:spcPts val="0"/>
              </a:spcBef>
              <a:spcAft>
                <a:spcPts val="0"/>
              </a:spcAft>
            </a:pPr>
            <a:r>
              <a:rPr lang="en-IN" b="1" dirty="0"/>
              <a:t>2. Core Development (6 Weeks) - </a:t>
            </a:r>
            <a:r>
              <a:rPr lang="en-US" dirty="0"/>
              <a:t>Implement YOLOv8, build backend (Django/Flask), and frontend (React.js) with video streaming.</a:t>
            </a:r>
            <a:endParaRPr lang="en-IN" dirty="0"/>
          </a:p>
          <a:p>
            <a:pPr marL="0" marR="0" algn="just" fontAlgn="base">
              <a:lnSpc>
                <a:spcPct val="107000"/>
              </a:lnSpc>
              <a:spcBef>
                <a:spcPts val="0"/>
              </a:spcBef>
              <a:spcAft>
                <a:spcPts val="0"/>
              </a:spcAft>
            </a:pPr>
            <a:r>
              <a:rPr lang="en-US" b="1" dirty="0"/>
              <a:t>3. Alert System &amp; Security (4 Weeks) - </a:t>
            </a:r>
            <a:r>
              <a:rPr lang="en-US" dirty="0"/>
              <a:t>Set up notifications and implement encryption with role-based access.</a:t>
            </a:r>
            <a:endParaRPr lang="en-IN" dirty="0"/>
          </a:p>
          <a:p>
            <a:pPr marL="0" marR="0" algn="just" fontAlgn="base">
              <a:lnSpc>
                <a:spcPct val="107000"/>
              </a:lnSpc>
              <a:spcBef>
                <a:spcPts val="0"/>
              </a:spcBef>
              <a:spcAft>
                <a:spcPts val="0"/>
              </a:spcAft>
            </a:pPr>
            <a:r>
              <a:rPr lang="en-IN" b="1" dirty="0"/>
              <a:t>4. Testing &amp; Deployment (4 Weeks)</a:t>
            </a:r>
            <a:r>
              <a:rPr lang="en-US" b="1" kern="100" dirty="0">
                <a:solidFill>
                  <a:srgbClr val="000000"/>
                </a:solidFill>
                <a:effectLst/>
                <a:ea typeface="Times New Roman" panose="02020603050405020304" pitchFamily="18" charset="0"/>
                <a:cs typeface="Times New Roman" panose="02020603050405020304" pitchFamily="18" charset="0"/>
              </a:rPr>
              <a:t> - </a:t>
            </a:r>
            <a:r>
              <a:rPr lang="en-US" dirty="0"/>
              <a:t>Perform testing, fix bugs, optimize performance, and deploy on the cloud.</a:t>
            </a:r>
            <a:endParaRPr lang="en-US" kern="100" dirty="0">
              <a:effectLst/>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1C424D91-5FAC-B030-E40A-0C4A9B9746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8" y="3533269"/>
            <a:ext cx="9071992" cy="2808311"/>
          </a:xfrm>
          <a:prstGeom prst="rect">
            <a:avLst/>
          </a:prstGeom>
        </p:spPr>
      </p:pic>
    </p:spTree>
    <p:extLst>
      <p:ext uri="{BB962C8B-B14F-4D97-AF65-F5344CB8AC3E}">
        <p14:creationId xmlns:p14="http://schemas.microsoft.com/office/powerpoint/2010/main" val="1723701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03414" y="298973"/>
            <a:ext cx="68448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Expected Results &amp; Impact</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8A0BA87-FFCE-0AD9-17CC-A811FB343CCE}"/>
              </a:ext>
            </a:extLst>
          </p:cNvPr>
          <p:cNvSpPr txBox="1"/>
          <p:nvPr/>
        </p:nvSpPr>
        <p:spPr>
          <a:xfrm>
            <a:off x="323528" y="1480231"/>
            <a:ext cx="8640960" cy="4955203"/>
          </a:xfrm>
          <a:prstGeom prst="rect">
            <a:avLst/>
          </a:prstGeom>
          <a:noFill/>
        </p:spPr>
        <p:txBody>
          <a:bodyPr wrap="square">
            <a:spAutoFit/>
          </a:bodyPr>
          <a:lstStyle/>
          <a:p>
            <a:r>
              <a:rPr lang="en-US" b="1" dirty="0"/>
              <a:t>Expected Result :</a:t>
            </a:r>
          </a:p>
          <a:p>
            <a:pPr>
              <a:buFont typeface="+mj-lt"/>
              <a:buAutoNum type="arabicPeriod"/>
            </a:pPr>
            <a:r>
              <a:rPr lang="en-US" b="1" dirty="0"/>
              <a:t>Real-Time Detection</a:t>
            </a:r>
            <a:r>
              <a:rPr lang="en-US" dirty="0"/>
              <a:t>: The system detects suspicious activities like fights or theft in real-time from CCTV feeds.</a:t>
            </a:r>
          </a:p>
          <a:p>
            <a:pPr>
              <a:buFont typeface="+mj-lt"/>
              <a:buAutoNum type="arabicPeriod"/>
            </a:pPr>
            <a:r>
              <a:rPr lang="en-US" b="1" dirty="0"/>
              <a:t>Instant Alerts</a:t>
            </a:r>
            <a:r>
              <a:rPr lang="en-US" dirty="0"/>
              <a:t>: Authorities receive immediate notifications with video snippets for quick action.</a:t>
            </a:r>
          </a:p>
          <a:p>
            <a:pPr>
              <a:buFont typeface="+mj-lt"/>
              <a:buAutoNum type="arabicPeriod"/>
            </a:pPr>
            <a:r>
              <a:rPr lang="en-US" b="1" dirty="0"/>
              <a:t>Efficient Review</a:t>
            </a:r>
            <a:r>
              <a:rPr lang="en-US" dirty="0"/>
              <a:t>: A web dashboard allows authorities to manage and validate flagged incidents securely.</a:t>
            </a:r>
          </a:p>
          <a:p>
            <a:pPr>
              <a:buFont typeface="+mj-lt"/>
              <a:buAutoNum type="arabicPeriod"/>
            </a:pPr>
            <a:r>
              <a:rPr lang="en-US" b="1" dirty="0"/>
              <a:t>Secure Data Handling</a:t>
            </a:r>
            <a:r>
              <a:rPr lang="en-US" dirty="0"/>
              <a:t>: Video footage and user data will be stored securely with encryption and role-based access.</a:t>
            </a:r>
          </a:p>
          <a:p>
            <a:endParaRPr lang="en-US" dirty="0"/>
          </a:p>
          <a:p>
            <a:r>
              <a:rPr lang="en-US" b="1" dirty="0"/>
              <a:t>Impact :</a:t>
            </a:r>
          </a:p>
          <a:p>
            <a:pPr>
              <a:buFont typeface="+mj-lt"/>
              <a:buAutoNum type="arabicPeriod"/>
            </a:pPr>
            <a:r>
              <a:rPr lang="en-US" b="1" dirty="0"/>
              <a:t>Increased Public Safety</a:t>
            </a:r>
            <a:r>
              <a:rPr lang="en-US" dirty="0"/>
              <a:t>: Faster responses to crimes will improve safety in public spaces.</a:t>
            </a:r>
          </a:p>
          <a:p>
            <a:pPr>
              <a:buFont typeface="+mj-lt"/>
              <a:buAutoNum type="arabicPeriod"/>
            </a:pPr>
            <a:r>
              <a:rPr lang="en-US" b="1" dirty="0"/>
              <a:t>Better Law Enforcement</a:t>
            </a:r>
            <a:r>
              <a:rPr lang="en-US" dirty="0"/>
              <a:t>: Authorities can respond more effectively to crimes.</a:t>
            </a:r>
          </a:p>
          <a:p>
            <a:pPr>
              <a:buFont typeface="+mj-lt"/>
              <a:buAutoNum type="arabicPeriod"/>
            </a:pPr>
            <a:r>
              <a:rPr lang="en-US" b="1" dirty="0"/>
              <a:t>Crime Prevention</a:t>
            </a:r>
            <a:r>
              <a:rPr lang="en-US" dirty="0"/>
              <a:t>: Quick alerts help prevent incidents before they escalate.</a:t>
            </a:r>
          </a:p>
          <a:p>
            <a:pPr>
              <a:buFont typeface="+mj-lt"/>
              <a:buAutoNum type="arabicPeriod"/>
            </a:pPr>
            <a:r>
              <a:rPr lang="en-US" b="1" dirty="0"/>
              <a:t>Improved Traffic Management</a:t>
            </a:r>
            <a:r>
              <a:rPr lang="en-US" dirty="0"/>
              <a:t>: Tracks violations like illegal parking.</a:t>
            </a:r>
          </a:p>
          <a:p>
            <a:pPr>
              <a:buFont typeface="+mj-lt"/>
              <a:buAutoNum type="arabicPeriod"/>
            </a:pPr>
            <a:r>
              <a:rPr lang="en-US" b="1" dirty="0"/>
              <a:t>Privacy and Security</a:t>
            </a:r>
            <a:r>
              <a:rPr lang="en-US" dirty="0"/>
              <a:t>: Ensures secure handling of sensitive data with encryption.</a:t>
            </a:r>
          </a:p>
          <a:p>
            <a:pPr algn="just"/>
            <a:endParaRPr lang="en-IN" sz="2400" dirty="0"/>
          </a:p>
        </p:txBody>
      </p:sp>
    </p:spTree>
    <p:extLst>
      <p:ext uri="{BB962C8B-B14F-4D97-AF65-F5344CB8AC3E}">
        <p14:creationId xmlns:p14="http://schemas.microsoft.com/office/powerpoint/2010/main" val="256260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A90B0-DF45-D772-F2C2-4DA9C9459708}"/>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8841DBC-268C-A507-A4A1-7C736065634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a:extLst>
              <a:ext uri="{FF2B5EF4-FFF2-40B4-BE49-F238E27FC236}">
                <a16:creationId xmlns:a16="http://schemas.microsoft.com/office/drawing/2014/main" id="{1FEB11A7-55F7-BA44-4ABC-0E9514E1A407}"/>
              </a:ext>
            </a:extLst>
          </p:cNvPr>
          <p:cNvSpPr>
            <a:spLocks noChangeArrowheads="1"/>
          </p:cNvSpPr>
          <p:nvPr/>
        </p:nvSpPr>
        <p:spPr bwMode="auto">
          <a:xfrm>
            <a:off x="177133" y="346645"/>
            <a:ext cx="82809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References</a:t>
            </a:r>
            <a:endParaRPr lang="en-IN" sz="3200" b="1" dirty="0">
              <a:solidFill>
                <a:srgbClr val="E31E24"/>
              </a:solidFill>
              <a:cs typeface="Times New Roman" panose="02020603050405020304" pitchFamily="18" charset="0"/>
              <a:sym typeface="Arial"/>
            </a:endParaRPr>
          </a:p>
        </p:txBody>
      </p:sp>
      <p:cxnSp>
        <p:nvCxnSpPr>
          <p:cNvPr id="7" name="Straight Connector 6">
            <a:extLst>
              <a:ext uri="{FF2B5EF4-FFF2-40B4-BE49-F238E27FC236}">
                <a16:creationId xmlns:a16="http://schemas.microsoft.com/office/drawing/2014/main" id="{914D0127-5B9D-1F1F-5AC4-DBE6A7B70CC0}"/>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1913F5F-C1D7-7FAC-0C7C-5A9C9314CC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519A5981-DFEE-F419-D91C-B08F4A8F860A}"/>
              </a:ext>
            </a:extLst>
          </p:cNvPr>
          <p:cNvSpPr txBox="1"/>
          <p:nvPr/>
        </p:nvSpPr>
        <p:spPr>
          <a:xfrm>
            <a:off x="179512" y="1293834"/>
            <a:ext cx="8784976" cy="375552"/>
          </a:xfrm>
          <a:prstGeom prst="rect">
            <a:avLst/>
          </a:prstGeom>
          <a:noFill/>
        </p:spPr>
        <p:txBody>
          <a:bodyPr wrap="square">
            <a:spAutoFit/>
          </a:bodyPr>
          <a:lstStyle/>
          <a:p>
            <a:pPr marL="0" marR="0" algn="just" fontAlgn="base">
              <a:lnSpc>
                <a:spcPct val="107000"/>
              </a:lnSpc>
              <a:spcBef>
                <a:spcPts val="0"/>
              </a:spcBef>
              <a:spcAft>
                <a:spcPts val="0"/>
              </a:spcAft>
            </a:pPr>
            <a:endParaRPr lang="en-US" kern="100" dirty="0">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C2EB6F4-3299-3E66-A62F-7ADEB373712B}"/>
              </a:ext>
            </a:extLst>
          </p:cNvPr>
          <p:cNvSpPr txBox="1"/>
          <p:nvPr/>
        </p:nvSpPr>
        <p:spPr>
          <a:xfrm>
            <a:off x="232561" y="1077375"/>
            <a:ext cx="7579800" cy="3970318"/>
          </a:xfrm>
          <a:prstGeom prst="rect">
            <a:avLst/>
          </a:prstGeom>
          <a:noFill/>
        </p:spPr>
        <p:txBody>
          <a:bodyPr wrap="square">
            <a:spAutoFit/>
          </a:bodyPr>
          <a:lstStyle/>
          <a:p>
            <a:pPr>
              <a:buFont typeface="Arial" panose="020B0604020202020204" pitchFamily="34" charset="0"/>
              <a:buChar char="•"/>
            </a:pPr>
            <a:r>
              <a:rPr lang="en-IN" dirty="0"/>
              <a:t>Redmon, J., </a:t>
            </a:r>
            <a:r>
              <a:rPr lang="en-IN" dirty="0" err="1"/>
              <a:t>Divvala</a:t>
            </a:r>
            <a:r>
              <a:rPr lang="en-IN" dirty="0"/>
              <a:t>, S., </a:t>
            </a:r>
            <a:r>
              <a:rPr lang="en-IN" dirty="0" err="1"/>
              <a:t>Girshick</a:t>
            </a:r>
            <a:r>
              <a:rPr lang="en-IN" dirty="0"/>
              <a:t>, R., &amp; Farhadi, A. (2016). </a:t>
            </a:r>
            <a:r>
              <a:rPr lang="en-IN" i="1" dirty="0"/>
              <a:t>You Only Look Once:        </a:t>
            </a:r>
          </a:p>
          <a:p>
            <a:r>
              <a:rPr lang="en-IN" i="1" dirty="0"/>
              <a:t>  Unified, Real-Time Object Detection</a:t>
            </a:r>
            <a:r>
              <a:rPr lang="en-IN" dirty="0"/>
              <a:t>. arXiv:1506.02640. Available at:</a:t>
            </a:r>
          </a:p>
          <a:p>
            <a:r>
              <a:rPr lang="en-IN" dirty="0"/>
              <a:t>  </a:t>
            </a:r>
            <a:r>
              <a:rPr lang="en-IN" dirty="0">
                <a:hlinkClick r:id="rId5"/>
              </a:rPr>
              <a:t>https://arxiv.org/abs/1506.02640</a:t>
            </a:r>
            <a:endParaRPr lang="en-IN" dirty="0"/>
          </a:p>
          <a:p>
            <a:pPr>
              <a:buFont typeface="Arial" panose="020B0604020202020204" pitchFamily="34" charset="0"/>
              <a:buChar char="•"/>
            </a:pPr>
            <a:r>
              <a:rPr lang="en-IN" dirty="0"/>
              <a:t>OpenCV Documentation. Available at: https://docs.opencv.org</a:t>
            </a:r>
          </a:p>
          <a:p>
            <a:pPr>
              <a:buFont typeface="Arial" panose="020B0604020202020204" pitchFamily="34" charset="0"/>
              <a:buChar char="•"/>
            </a:pPr>
            <a:r>
              <a:rPr lang="en-IN" dirty="0"/>
              <a:t>TensorFlow Object Detection API. Available at: </a:t>
            </a:r>
          </a:p>
          <a:p>
            <a:r>
              <a:rPr lang="en-IN" dirty="0"/>
              <a:t>  https://www.tensorflow.org/lite/models/object_detection</a:t>
            </a:r>
          </a:p>
          <a:p>
            <a:pPr>
              <a:buFont typeface="Arial" panose="020B0604020202020204" pitchFamily="34" charset="0"/>
              <a:buChar char="•"/>
            </a:pPr>
            <a:r>
              <a:rPr lang="en-IN" dirty="0"/>
              <a:t>Twilio SMS API Documentation. Available at:</a:t>
            </a:r>
          </a:p>
          <a:p>
            <a:r>
              <a:rPr lang="en-IN" dirty="0"/>
              <a:t>  https://www.twilio.com/docs/sms</a:t>
            </a:r>
          </a:p>
          <a:p>
            <a:pPr>
              <a:buFont typeface="Arial" panose="020B0604020202020204" pitchFamily="34" charset="0"/>
              <a:buChar char="•"/>
            </a:pPr>
            <a:r>
              <a:rPr lang="en-IN" dirty="0"/>
              <a:t>Sultana, A., &amp; Manikandan, R. (2020). </a:t>
            </a:r>
            <a:r>
              <a:rPr lang="en-IN" i="1" dirty="0"/>
              <a:t>Smart Surveillance System using</a:t>
            </a:r>
          </a:p>
          <a:p>
            <a:r>
              <a:rPr lang="en-IN" i="1" dirty="0"/>
              <a:t>  Artificial Intelligence</a:t>
            </a:r>
            <a:r>
              <a:rPr lang="en-IN" dirty="0"/>
              <a:t>. International Journal of Engineering Research &amp; </a:t>
            </a:r>
          </a:p>
          <a:p>
            <a:r>
              <a:rPr lang="en-IN" dirty="0"/>
              <a:t>  Technology (IJERT).</a:t>
            </a:r>
          </a:p>
          <a:p>
            <a:pPr>
              <a:buFont typeface="Arial" panose="020B0604020202020204" pitchFamily="34" charset="0"/>
              <a:buChar char="•"/>
            </a:pPr>
            <a:r>
              <a:rPr lang="en-IN" dirty="0"/>
              <a:t>PyTorch Documentation. Available at: https://pytorch.org/docs/</a:t>
            </a:r>
          </a:p>
          <a:p>
            <a:pPr>
              <a:buFont typeface="Arial" panose="020B0604020202020204" pitchFamily="34" charset="0"/>
              <a:buChar char="•"/>
            </a:pPr>
            <a:r>
              <a:rPr lang="en-IN" dirty="0"/>
              <a:t>IEEE Xplore. </a:t>
            </a:r>
            <a:r>
              <a:rPr lang="en-IN" i="1" dirty="0"/>
              <a:t>Real-time Anomaly Detection in Surveillance Videos</a:t>
            </a:r>
            <a:r>
              <a:rPr lang="en-IN" dirty="0"/>
              <a:t>. Available at:</a:t>
            </a:r>
          </a:p>
          <a:p>
            <a:r>
              <a:rPr lang="en-IN" dirty="0"/>
              <a:t>  </a:t>
            </a:r>
            <a:r>
              <a:rPr lang="en-IN" dirty="0">
                <a:hlinkClick r:id="rId6"/>
              </a:rPr>
              <a:t>https://ieeexplore.ieee.org</a:t>
            </a:r>
            <a:endParaRPr lang="en-IN" dirty="0"/>
          </a:p>
        </p:txBody>
      </p:sp>
    </p:spTree>
    <p:extLst>
      <p:ext uri="{BB962C8B-B14F-4D97-AF65-F5344CB8AC3E}">
        <p14:creationId xmlns:p14="http://schemas.microsoft.com/office/powerpoint/2010/main" val="101537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80512" cy="68580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2" name="TextBox 1"/>
          <p:cNvSpPr txBox="1"/>
          <p:nvPr/>
        </p:nvSpPr>
        <p:spPr>
          <a:xfrm>
            <a:off x="1835696" y="2708920"/>
            <a:ext cx="5651034" cy="1200329"/>
          </a:xfrm>
          <a:prstGeom prst="rect">
            <a:avLst/>
          </a:prstGeom>
          <a:noFill/>
        </p:spPr>
        <p:txBody>
          <a:bodyPr wrap="none" rtlCol="0">
            <a:spAutoFit/>
          </a:bodyPr>
          <a:lstStyle/>
          <a:p>
            <a:pPr algn="ctr"/>
            <a:r>
              <a:rPr lang="en-US" sz="7200" dirty="0">
                <a:solidFill>
                  <a:srgbClr val="0060AA"/>
                </a:solidFill>
                <a:latin typeface="Garamond" pitchFamily="18" charset="0"/>
              </a:rPr>
              <a:t>THANK</a:t>
            </a:r>
            <a:r>
              <a:rPr lang="en-US" sz="7200" dirty="0">
                <a:latin typeface="Garamond" pitchFamily="18" charset="0"/>
              </a:rPr>
              <a:t> </a:t>
            </a:r>
            <a:r>
              <a:rPr lang="en-US" sz="7200" dirty="0">
                <a:solidFill>
                  <a:srgbClr val="E31E24"/>
                </a:solidFill>
                <a:latin typeface="Garamond" pitchFamily="18" charset="0"/>
              </a:rPr>
              <a:t>YOU</a:t>
            </a:r>
            <a:endParaRPr lang="en-IN" sz="7200" dirty="0">
              <a:latin typeface="Garamond" pitchFamily="18" charset="0"/>
            </a:endParaRPr>
          </a:p>
        </p:txBody>
      </p:sp>
    </p:spTree>
    <p:extLst>
      <p:ext uri="{BB962C8B-B14F-4D97-AF65-F5344CB8AC3E}">
        <p14:creationId xmlns:p14="http://schemas.microsoft.com/office/powerpoint/2010/main" val="3858198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0098" y="-27384"/>
            <a:ext cx="9180512" cy="6885384"/>
          </a:xfrm>
        </p:spPr>
      </p:pic>
      <p:cxnSp>
        <p:nvCxnSpPr>
          <p:cNvPr id="11" name="Straight Connector 10"/>
          <p:cNvCxnSpPr/>
          <p:nvPr/>
        </p:nvCxnSpPr>
        <p:spPr>
          <a:xfrm>
            <a:off x="1520415" y="2060848"/>
            <a:ext cx="630654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382" y="150274"/>
            <a:ext cx="6396065" cy="920873"/>
          </a:xfrm>
          <a:prstGeom prst="rect">
            <a:avLst/>
          </a:prstGeom>
        </p:spPr>
      </p:pic>
      <p:sp>
        <p:nvSpPr>
          <p:cNvPr id="13" name="TextBox 12"/>
          <p:cNvSpPr txBox="1"/>
          <p:nvPr/>
        </p:nvSpPr>
        <p:spPr>
          <a:xfrm>
            <a:off x="236440" y="2219553"/>
            <a:ext cx="8784976" cy="830997"/>
          </a:xfrm>
          <a:prstGeom prst="rect">
            <a:avLst/>
          </a:prstGeom>
          <a:noFill/>
        </p:spPr>
        <p:txBody>
          <a:bodyPr wrap="square" rtlCol="0">
            <a:spAutoFit/>
          </a:bodyPr>
          <a:lstStyle/>
          <a:p>
            <a:pPr lvl="0" algn="ctr">
              <a:buSzPct val="25000"/>
            </a:pPr>
            <a:r>
              <a:rPr lang="en-IN" sz="2400" b="1" dirty="0">
                <a:solidFill>
                  <a:srgbClr val="0070C0"/>
                </a:solidFill>
                <a:ea typeface="Cambria" panose="02040503050406030204" pitchFamily="18" charset="0"/>
                <a:cs typeface="Times New Roman" panose="02020603050405020304" pitchFamily="18" charset="0"/>
                <a:sym typeface="Arial"/>
              </a:rPr>
              <a:t>Second Year Project Synopsis</a:t>
            </a:r>
          </a:p>
          <a:p>
            <a:pPr lvl="0" algn="ctr">
              <a:buSzPct val="25000"/>
            </a:pPr>
            <a:r>
              <a:rPr lang="en-IN" sz="2400" b="1" dirty="0">
                <a:solidFill>
                  <a:srgbClr val="0070C0"/>
                </a:solidFill>
                <a:ea typeface="Cambria" panose="02040503050406030204" pitchFamily="18" charset="0"/>
                <a:cs typeface="Times New Roman" panose="02020603050405020304" pitchFamily="18" charset="0"/>
                <a:sym typeface="Arial"/>
              </a:rPr>
              <a:t>Submitted by</a:t>
            </a:r>
          </a:p>
        </p:txBody>
      </p:sp>
      <p:graphicFrame>
        <p:nvGraphicFramePr>
          <p:cNvPr id="2" name="Table 2">
            <a:extLst>
              <a:ext uri="{FF2B5EF4-FFF2-40B4-BE49-F238E27FC236}">
                <a16:creationId xmlns:a16="http://schemas.microsoft.com/office/drawing/2014/main" id="{232DFD41-0025-28B4-FE3B-A54FAEE28F42}"/>
              </a:ext>
            </a:extLst>
          </p:cNvPr>
          <p:cNvGraphicFramePr>
            <a:graphicFrameLocks noGrp="1"/>
          </p:cNvGraphicFramePr>
          <p:nvPr>
            <p:extLst>
              <p:ext uri="{D42A27DB-BD31-4B8C-83A1-F6EECF244321}">
                <p14:modId xmlns:p14="http://schemas.microsoft.com/office/powerpoint/2010/main" val="483754944"/>
              </p:ext>
            </p:extLst>
          </p:nvPr>
        </p:nvGraphicFramePr>
        <p:xfrm>
          <a:off x="1696134" y="3086002"/>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37270469"/>
                    </a:ext>
                  </a:extLst>
                </a:gridCol>
                <a:gridCol w="3048000">
                  <a:extLst>
                    <a:ext uri="{9D8B030D-6E8A-4147-A177-3AD203B41FA5}">
                      <a16:colId xmlns:a16="http://schemas.microsoft.com/office/drawing/2014/main" val="3305024946"/>
                    </a:ext>
                  </a:extLst>
                </a:gridCol>
              </a:tblGrid>
              <a:tr h="370840">
                <a:tc>
                  <a:txBody>
                    <a:bodyPr/>
                    <a:lstStyle/>
                    <a:p>
                      <a:pPr algn="ctr"/>
                      <a:r>
                        <a:rPr lang="en-US" dirty="0"/>
                        <a:t>ROLL</a:t>
                      </a:r>
                    </a:p>
                  </a:txBody>
                  <a:tcPr/>
                </a:tc>
                <a:tc>
                  <a:txBody>
                    <a:bodyPr/>
                    <a:lstStyle/>
                    <a:p>
                      <a:pPr algn="ctr"/>
                      <a:r>
                        <a:rPr lang="en-US" dirty="0"/>
                        <a:t>NAME</a:t>
                      </a:r>
                    </a:p>
                  </a:txBody>
                  <a:tcPr/>
                </a:tc>
                <a:extLst>
                  <a:ext uri="{0D108BD9-81ED-4DB2-BD59-A6C34878D82A}">
                    <a16:rowId xmlns:a16="http://schemas.microsoft.com/office/drawing/2014/main" val="1765898331"/>
                  </a:ext>
                </a:extLst>
              </a:tr>
              <a:tr h="370840">
                <a:tc>
                  <a:txBody>
                    <a:bodyPr/>
                    <a:lstStyle/>
                    <a:p>
                      <a:r>
                        <a:rPr lang="en-US" dirty="0"/>
                        <a:t>2301730294</a:t>
                      </a:r>
                    </a:p>
                  </a:txBody>
                  <a:tcPr/>
                </a:tc>
                <a:tc>
                  <a:txBody>
                    <a:bodyPr/>
                    <a:lstStyle/>
                    <a:p>
                      <a:r>
                        <a:rPr lang="en-US" dirty="0"/>
                        <a:t>Kashish</a:t>
                      </a:r>
                    </a:p>
                  </a:txBody>
                  <a:tcPr/>
                </a:tc>
                <a:extLst>
                  <a:ext uri="{0D108BD9-81ED-4DB2-BD59-A6C34878D82A}">
                    <a16:rowId xmlns:a16="http://schemas.microsoft.com/office/drawing/2014/main" val="4176101868"/>
                  </a:ext>
                </a:extLst>
              </a:tr>
              <a:tr h="370840">
                <a:tc>
                  <a:txBody>
                    <a:bodyPr/>
                    <a:lstStyle/>
                    <a:p>
                      <a:r>
                        <a:rPr lang="en-US" dirty="0"/>
                        <a:t>2301730307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Mehak</a:t>
                      </a:r>
                    </a:p>
                  </a:txBody>
                  <a:tcPr/>
                </a:tc>
                <a:extLst>
                  <a:ext uri="{0D108BD9-81ED-4DB2-BD59-A6C34878D82A}">
                    <a16:rowId xmlns:a16="http://schemas.microsoft.com/office/drawing/2014/main" val="1958206324"/>
                  </a:ext>
                </a:extLst>
              </a:tr>
              <a:tr h="370840">
                <a:tc>
                  <a:txBody>
                    <a:bodyPr/>
                    <a:lstStyle/>
                    <a:p>
                      <a:r>
                        <a:rPr lang="en-US" dirty="0"/>
                        <a:t>2301930283</a:t>
                      </a:r>
                    </a:p>
                  </a:txBody>
                  <a:tcPr/>
                </a:tc>
                <a:tc>
                  <a:txBody>
                    <a:bodyPr/>
                    <a:lstStyle/>
                    <a:p>
                      <a:r>
                        <a:rPr lang="en-US" dirty="0"/>
                        <a:t>Anmol Nagal</a:t>
                      </a:r>
                    </a:p>
                  </a:txBody>
                  <a:tcPr/>
                </a:tc>
                <a:extLst>
                  <a:ext uri="{0D108BD9-81ED-4DB2-BD59-A6C34878D82A}">
                    <a16:rowId xmlns:a16="http://schemas.microsoft.com/office/drawing/2014/main" val="441949598"/>
                  </a:ext>
                </a:extLst>
              </a:tr>
              <a:tr h="370840">
                <a:tc>
                  <a:txBody>
                    <a:bodyPr/>
                    <a:lstStyle/>
                    <a:p>
                      <a:r>
                        <a:rPr lang="en-US" dirty="0"/>
                        <a:t>2301730291</a:t>
                      </a:r>
                    </a:p>
                  </a:txBody>
                  <a:tcPr/>
                </a:tc>
                <a:tc>
                  <a:txBody>
                    <a:bodyPr/>
                    <a:lstStyle/>
                    <a:p>
                      <a:r>
                        <a:rPr lang="en-US" dirty="0"/>
                        <a:t>Shubham</a:t>
                      </a:r>
                    </a:p>
                  </a:txBody>
                  <a:tcPr/>
                </a:tc>
                <a:extLst>
                  <a:ext uri="{0D108BD9-81ED-4DB2-BD59-A6C34878D82A}">
                    <a16:rowId xmlns:a16="http://schemas.microsoft.com/office/drawing/2014/main" val="3043375068"/>
                  </a:ext>
                </a:extLst>
              </a:tr>
            </a:tbl>
          </a:graphicData>
        </a:graphic>
      </p:graphicFrame>
      <p:sp>
        <p:nvSpPr>
          <p:cNvPr id="5" name="TextBox 4">
            <a:extLst>
              <a:ext uri="{FF2B5EF4-FFF2-40B4-BE49-F238E27FC236}">
                <a16:creationId xmlns:a16="http://schemas.microsoft.com/office/drawing/2014/main" id="{3DF18845-4075-32C5-8F4A-4F40F86E837F}"/>
              </a:ext>
            </a:extLst>
          </p:cNvPr>
          <p:cNvSpPr txBox="1"/>
          <p:nvPr/>
        </p:nvSpPr>
        <p:spPr>
          <a:xfrm>
            <a:off x="1696134" y="1212054"/>
            <a:ext cx="6070313" cy="461665"/>
          </a:xfrm>
          <a:prstGeom prst="rect">
            <a:avLst/>
          </a:prstGeom>
          <a:noFill/>
        </p:spPr>
        <p:txBody>
          <a:bodyPr wrap="square">
            <a:spAutoFit/>
          </a:bodyPr>
          <a:lstStyle/>
          <a:p>
            <a:pPr lvl="0" algn="ctr">
              <a:buSzPct val="25000"/>
            </a:pPr>
            <a:r>
              <a:rPr lang="en-US" sz="2400" b="1" dirty="0">
                <a:solidFill>
                  <a:srgbClr val="C00000"/>
                </a:solidFill>
                <a:highlight>
                  <a:srgbClr val="FFFF00"/>
                </a:highlight>
                <a:ea typeface="Cambria" panose="02040503050406030204" pitchFamily="18" charset="0"/>
                <a:cs typeface="Times New Roman" panose="02020603050405020304" pitchFamily="18" charset="0"/>
                <a:sym typeface="Arial"/>
              </a:rPr>
              <a:t>Safe Eye</a:t>
            </a:r>
            <a:endParaRPr lang="en-IN" sz="2400" b="1" dirty="0">
              <a:solidFill>
                <a:srgbClr val="C00000"/>
              </a:solidFill>
              <a:highlight>
                <a:srgbClr val="FFFF00"/>
              </a:highlight>
              <a:ea typeface="Cambria" panose="02040503050406030204" pitchFamily="18" charset="0"/>
              <a:cs typeface="Times New Roman" panose="02020603050405020304" pitchFamily="18" charset="0"/>
              <a:sym typeface="Arial"/>
            </a:endParaRPr>
          </a:p>
        </p:txBody>
      </p:sp>
      <p:sp>
        <p:nvSpPr>
          <p:cNvPr id="8" name="TextBox 7">
            <a:extLst>
              <a:ext uri="{FF2B5EF4-FFF2-40B4-BE49-F238E27FC236}">
                <a16:creationId xmlns:a16="http://schemas.microsoft.com/office/drawing/2014/main" id="{40D4C745-33B7-0116-E20F-11A7F0DFD46F}"/>
              </a:ext>
            </a:extLst>
          </p:cNvPr>
          <p:cNvSpPr txBox="1"/>
          <p:nvPr/>
        </p:nvSpPr>
        <p:spPr>
          <a:xfrm>
            <a:off x="236440" y="5680201"/>
            <a:ext cx="8584032" cy="646331"/>
          </a:xfrm>
          <a:prstGeom prst="rect">
            <a:avLst/>
          </a:prstGeom>
          <a:noFill/>
        </p:spPr>
        <p:txBody>
          <a:bodyPr wrap="square">
            <a:spAutoFit/>
          </a:bodyPr>
          <a:lstStyle/>
          <a:p>
            <a:pPr lvl="0">
              <a:buSzPct val="25000"/>
            </a:pPr>
            <a:r>
              <a:rPr lang="en-IN" sz="1800" b="1" dirty="0">
                <a:solidFill>
                  <a:srgbClr val="0070C0"/>
                </a:solidFill>
                <a:ea typeface="Cambria" panose="02040503050406030204" pitchFamily="18" charset="0"/>
                <a:cs typeface="Times New Roman" panose="02020603050405020304" pitchFamily="18" charset="0"/>
                <a:sym typeface="Arial"/>
              </a:rPr>
              <a:t>Industry Mentor: Mr. Vijay Chaudhary</a:t>
            </a:r>
          </a:p>
          <a:p>
            <a:pPr lvl="0">
              <a:buSzPct val="25000"/>
            </a:pPr>
            <a:r>
              <a:rPr lang="en-IN" b="1" dirty="0">
                <a:solidFill>
                  <a:srgbClr val="0070C0"/>
                </a:solidFill>
                <a:ea typeface="Cambria" panose="02040503050406030204" pitchFamily="18" charset="0"/>
                <a:cs typeface="Times New Roman" panose="02020603050405020304" pitchFamily="18" charset="0"/>
                <a:sym typeface="Arial"/>
              </a:rPr>
              <a:t>Faculty Mentor:</a:t>
            </a:r>
            <a:r>
              <a:rPr lang="en-IN" sz="1800" b="1" dirty="0">
                <a:solidFill>
                  <a:srgbClr val="0070C0"/>
                </a:solidFill>
                <a:ea typeface="Cambria" panose="02040503050406030204" pitchFamily="18" charset="0"/>
                <a:cs typeface="Times New Roman" panose="02020603050405020304" pitchFamily="18" charset="0"/>
                <a:sym typeface="Arial"/>
              </a:rPr>
              <a:t> Mr. Vishwanil Suman</a:t>
            </a:r>
          </a:p>
        </p:txBody>
      </p:sp>
    </p:spTree>
    <p:extLst>
      <p:ext uri="{BB962C8B-B14F-4D97-AF65-F5344CB8AC3E}">
        <p14:creationId xmlns:p14="http://schemas.microsoft.com/office/powerpoint/2010/main" val="414253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41537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Project Overview</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A93044A-BD0D-E3F7-B6E0-02BF697009EE}"/>
              </a:ext>
            </a:extLst>
          </p:cNvPr>
          <p:cNvSpPr txBox="1"/>
          <p:nvPr/>
        </p:nvSpPr>
        <p:spPr>
          <a:xfrm>
            <a:off x="603176" y="1397851"/>
            <a:ext cx="8073280" cy="2862322"/>
          </a:xfrm>
          <a:prstGeom prst="rect">
            <a:avLst/>
          </a:prstGeom>
          <a:noFill/>
        </p:spPr>
        <p:txBody>
          <a:bodyPr wrap="square" rtlCol="0">
            <a:spAutoFit/>
          </a:bodyPr>
          <a:lstStyle/>
          <a:p>
            <a:pPr>
              <a:buNone/>
            </a:pPr>
            <a:r>
              <a:rPr lang="en-US" sz="2000" b="1" dirty="0"/>
              <a:t>SAFE EYE</a:t>
            </a:r>
            <a:r>
              <a:rPr lang="en-US" sz="2000" dirty="0"/>
              <a:t> is an AI-powered real-time crime detection and alert system designed to enhance public safety in smart cities. The system uses computer vision techniques to monitor CCTV footage and identify suspicious or criminal activities such as fights, thefts, robberies, illegal parking, and other anomalies. Upon detection, the system immediately triggers alerts to authorities, enabling quick response and prevention.</a:t>
            </a:r>
          </a:p>
          <a:p>
            <a:pPr>
              <a:buNone/>
            </a:pPr>
            <a:endParaRPr lang="en-US" sz="2000" dirty="0"/>
          </a:p>
          <a:p>
            <a:pPr algn="just"/>
            <a:endParaRPr lang="en-US" sz="2000" dirty="0"/>
          </a:p>
          <a:p>
            <a:endParaRPr lang="en-IN" sz="2000" dirty="0"/>
          </a:p>
        </p:txBody>
      </p:sp>
      <p:sp>
        <p:nvSpPr>
          <p:cNvPr id="12" name="AutoShape 6">
            <a:extLst>
              <a:ext uri="{FF2B5EF4-FFF2-40B4-BE49-F238E27FC236}">
                <a16:creationId xmlns:a16="http://schemas.microsoft.com/office/drawing/2014/main" id="{718E9475-D48C-A9FF-0B3C-35A7F6BC6DB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8">
            <a:extLst>
              <a:ext uri="{FF2B5EF4-FFF2-40B4-BE49-F238E27FC236}">
                <a16:creationId xmlns:a16="http://schemas.microsoft.com/office/drawing/2014/main" id="{D69D92B8-782B-CD4D-DDBE-4AE6BD27C2E9}"/>
              </a:ext>
            </a:extLst>
          </p:cNvPr>
          <p:cNvSpPr>
            <a:spLocks noChangeAspect="1" noChangeArrowheads="1"/>
          </p:cNvSpPr>
          <p:nvPr/>
        </p:nvSpPr>
        <p:spPr bwMode="auto">
          <a:xfrm>
            <a:off x="4419600" y="3342066"/>
            <a:ext cx="304800" cy="4786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10">
            <a:extLst>
              <a:ext uri="{FF2B5EF4-FFF2-40B4-BE49-F238E27FC236}">
                <a16:creationId xmlns:a16="http://schemas.microsoft.com/office/drawing/2014/main" id="{D2D5AFEB-E8DF-7554-585B-A77D095F528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1111C0D0-6737-2E40-3B34-EBB391F554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4330" y="3581400"/>
            <a:ext cx="6600140" cy="2292411"/>
          </a:xfrm>
          <a:prstGeom prst="rect">
            <a:avLst/>
          </a:prstGeom>
        </p:spPr>
      </p:pic>
    </p:spTree>
    <p:extLst>
      <p:ext uri="{BB962C8B-B14F-4D97-AF65-F5344CB8AC3E}">
        <p14:creationId xmlns:p14="http://schemas.microsoft.com/office/powerpoint/2010/main" val="335378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BCB9D-96AE-CB6E-9C36-46448345056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2461A6-C9CF-A279-E846-5AFA1CEF067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215256"/>
            <a:ext cx="9180512" cy="6885384"/>
          </a:xfrm>
        </p:spPr>
      </p:pic>
      <p:sp>
        <p:nvSpPr>
          <p:cNvPr id="5" name="Rectangle 1">
            <a:extLst>
              <a:ext uri="{FF2B5EF4-FFF2-40B4-BE49-F238E27FC236}">
                <a16:creationId xmlns:a16="http://schemas.microsoft.com/office/drawing/2014/main" id="{B99D4242-71CF-DE3F-0B66-C21402FDCF6D}"/>
              </a:ext>
            </a:extLst>
          </p:cNvPr>
          <p:cNvSpPr>
            <a:spLocks noChangeArrowheads="1"/>
          </p:cNvSpPr>
          <p:nvPr/>
        </p:nvSpPr>
        <p:spPr bwMode="auto">
          <a:xfrm>
            <a:off x="179512" y="59260"/>
            <a:ext cx="455015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4400" dirty="0">
                <a:solidFill>
                  <a:prstClr val="black"/>
                </a:solidFill>
                <a:latin typeface="Calibri"/>
                <a:ea typeface="+mj-ea"/>
                <a:cs typeface="+mj-cs"/>
                <a:sym typeface="Arial"/>
              </a:rPr>
              <a:t>A</a:t>
            </a:r>
            <a:r>
              <a:rPr lang="en-IN" sz="4400" dirty="0">
                <a:solidFill>
                  <a:prstClr val="black"/>
                </a:solidFill>
                <a:latin typeface="Calibri"/>
                <a:ea typeface="+mj-ea"/>
                <a:cs typeface="+mj-cs"/>
                <a:sym typeface="Arial"/>
              </a:rPr>
              <a:t>bout the Problem</a:t>
            </a:r>
            <a:endParaRPr lang="en-IN" sz="3200" b="1" dirty="0">
              <a:solidFill>
                <a:srgbClr val="E31E24"/>
              </a:solidFill>
              <a:cs typeface="Times New Roman" panose="02020603050405020304" pitchFamily="18" charset="0"/>
              <a:sym typeface="Arial"/>
            </a:endParaRPr>
          </a:p>
        </p:txBody>
      </p:sp>
      <p:cxnSp>
        <p:nvCxnSpPr>
          <p:cNvPr id="7" name="Straight Connector 6">
            <a:extLst>
              <a:ext uri="{FF2B5EF4-FFF2-40B4-BE49-F238E27FC236}">
                <a16:creationId xmlns:a16="http://schemas.microsoft.com/office/drawing/2014/main" id="{74824933-86C5-EFBA-36B9-358001A06AC0}"/>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E3AE5FC-8649-27D3-900D-5F6329A7F4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FE099852-B907-412D-6E46-D21E628B3AD6}"/>
              </a:ext>
            </a:extLst>
          </p:cNvPr>
          <p:cNvSpPr txBox="1"/>
          <p:nvPr/>
        </p:nvSpPr>
        <p:spPr>
          <a:xfrm>
            <a:off x="179512" y="1114418"/>
            <a:ext cx="5025542" cy="5315366"/>
          </a:xfrm>
          <a:prstGeom prst="rect">
            <a:avLst/>
          </a:prstGeom>
          <a:noFill/>
        </p:spPr>
        <p:txBody>
          <a:bodyPr wrap="square">
            <a:spAutoFit/>
          </a:bodyPr>
          <a:lstStyle/>
          <a:p>
            <a:pPr marL="0" marR="0" algn="just" fontAlgn="base">
              <a:lnSpc>
                <a:spcPct val="107000"/>
              </a:lnSpc>
              <a:spcBef>
                <a:spcPts val="0"/>
              </a:spcBef>
              <a:spcAft>
                <a:spcPts val="0"/>
              </a:spcAft>
            </a:pPr>
            <a:r>
              <a:rPr lang="en-US" sz="2000" kern="100" dirty="0">
                <a:solidFill>
                  <a:srgbClr val="000000"/>
                </a:solidFill>
                <a:ea typeface="Times New Roman" panose="02020603050405020304" pitchFamily="18" charset="0"/>
                <a:cs typeface="Times New Roman" panose="02020603050405020304" pitchFamily="18" charset="0"/>
              </a:rPr>
              <a:t>1. </a:t>
            </a:r>
            <a:r>
              <a:rPr lang="en-IN" sz="2000" kern="100" dirty="0">
                <a:solidFill>
                  <a:srgbClr val="000000"/>
                </a:solidFill>
                <a:ea typeface="Times New Roman" panose="02020603050405020304" pitchFamily="18" charset="0"/>
                <a:cs typeface="Times New Roman" panose="02020603050405020304" pitchFamily="18" charset="0"/>
              </a:rPr>
              <a:t>Crimes</a:t>
            </a:r>
            <a:r>
              <a:rPr lang="en-US" sz="2000" kern="100" dirty="0">
                <a:solidFill>
                  <a:srgbClr val="000000"/>
                </a:solidFill>
                <a:effectLst/>
                <a:ea typeface="Times New Roman" panose="02020603050405020304" pitchFamily="18" charset="0"/>
                <a:cs typeface="Times New Roman" panose="02020603050405020304" pitchFamily="18" charset="0"/>
              </a:rPr>
              <a:t> like theft, fights or illegal activities often go unnoticed </a:t>
            </a:r>
            <a:r>
              <a:rPr lang="en-US" sz="2000" kern="100" dirty="0">
                <a:solidFill>
                  <a:srgbClr val="000000"/>
                </a:solidFill>
                <a:ea typeface="Times New Roman" panose="02020603050405020304" pitchFamily="18" charset="0"/>
                <a:cs typeface="Times New Roman" panose="02020603050405020304" pitchFamily="18" charset="0"/>
              </a:rPr>
              <a:t>due to lack of constant monitoring.</a:t>
            </a:r>
          </a:p>
          <a:p>
            <a:pPr marL="0" marR="0" algn="just" fontAlgn="base">
              <a:lnSpc>
                <a:spcPct val="107000"/>
              </a:lnSpc>
              <a:spcBef>
                <a:spcPts val="0"/>
              </a:spcBef>
              <a:spcAft>
                <a:spcPts val="0"/>
              </a:spcAft>
            </a:pPr>
            <a:r>
              <a:rPr lang="en-US" sz="2000" kern="100" dirty="0">
                <a:solidFill>
                  <a:srgbClr val="000000"/>
                </a:solidFill>
                <a:effectLst/>
                <a:ea typeface="Calibri" panose="020F0502020204030204" pitchFamily="34" charset="0"/>
                <a:cs typeface="Times New Roman" panose="02020603050405020304" pitchFamily="18" charset="0"/>
              </a:rPr>
              <a:t>2. Without instant alerts, Authorities may arrive too late to prevent or stop a crime.</a:t>
            </a:r>
          </a:p>
          <a:p>
            <a:pPr marL="0" marR="0" algn="just" fontAlgn="base">
              <a:lnSpc>
                <a:spcPct val="107000"/>
              </a:lnSpc>
              <a:spcBef>
                <a:spcPts val="0"/>
              </a:spcBef>
              <a:spcAft>
                <a:spcPts val="0"/>
              </a:spcAft>
            </a:pPr>
            <a:r>
              <a:rPr lang="en-US" sz="2000" kern="100" dirty="0">
                <a:solidFill>
                  <a:srgbClr val="000000"/>
                </a:solidFill>
                <a:ea typeface="Calibri" panose="020F0502020204030204" pitchFamily="34" charset="0"/>
                <a:cs typeface="Times New Roman" panose="02020603050405020304" pitchFamily="18" charset="0"/>
              </a:rPr>
              <a:t>3. Crimes are often hard to prove without clear footage and timestamps.</a:t>
            </a:r>
          </a:p>
          <a:p>
            <a:pPr marL="0" marR="0" algn="just" fontAlgn="base">
              <a:lnSpc>
                <a:spcPct val="107000"/>
              </a:lnSpc>
              <a:spcBef>
                <a:spcPts val="0"/>
              </a:spcBef>
              <a:spcAft>
                <a:spcPts val="0"/>
              </a:spcAft>
            </a:pPr>
            <a:r>
              <a:rPr lang="en-US" sz="2000" kern="100" dirty="0">
                <a:solidFill>
                  <a:srgbClr val="000000"/>
                </a:solidFill>
                <a:effectLst/>
                <a:ea typeface="Calibri" panose="020F0502020204030204" pitchFamily="34" charset="0"/>
                <a:cs typeface="Times New Roman" panose="02020603050405020304" pitchFamily="18" charset="0"/>
              </a:rPr>
              <a:t>4. Some unauthorized people enter restr</a:t>
            </a:r>
            <a:r>
              <a:rPr lang="en-US" sz="2000" kern="100" dirty="0">
                <a:solidFill>
                  <a:srgbClr val="000000"/>
                </a:solidFill>
                <a:ea typeface="Calibri" panose="020F0502020204030204" pitchFamily="34" charset="0"/>
                <a:cs typeface="Times New Roman" panose="02020603050405020304" pitchFamily="18" charset="0"/>
              </a:rPr>
              <a:t>icted areas without permission.</a:t>
            </a:r>
          </a:p>
          <a:p>
            <a:pPr marL="0" marR="0" algn="just" fontAlgn="base">
              <a:lnSpc>
                <a:spcPct val="107000"/>
              </a:lnSpc>
              <a:spcBef>
                <a:spcPts val="0"/>
              </a:spcBef>
              <a:spcAft>
                <a:spcPts val="0"/>
              </a:spcAft>
            </a:pPr>
            <a:r>
              <a:rPr lang="en-US" sz="2000" kern="100" dirty="0">
                <a:solidFill>
                  <a:srgbClr val="000000"/>
                </a:solidFill>
                <a:effectLst/>
                <a:ea typeface="Calibri" panose="020F0502020204030204" pitchFamily="34" charset="0"/>
                <a:cs typeface="Times New Roman" panose="02020603050405020304" pitchFamily="18" charset="0"/>
              </a:rPr>
              <a:t>5. Traffic </a:t>
            </a:r>
            <a:r>
              <a:rPr lang="en-US" sz="2000" kern="100" dirty="0">
                <a:solidFill>
                  <a:srgbClr val="000000"/>
                </a:solidFill>
                <a:ea typeface="Calibri" panose="020F0502020204030204" pitchFamily="34" charset="0"/>
                <a:cs typeface="Times New Roman" panose="02020603050405020304" pitchFamily="18" charset="0"/>
              </a:rPr>
              <a:t>violations such as illegal parking, accidents or reckless driving.</a:t>
            </a:r>
          </a:p>
          <a:p>
            <a:pPr marL="0" marR="0" algn="just" fontAlgn="base">
              <a:lnSpc>
                <a:spcPct val="107000"/>
              </a:lnSpc>
              <a:spcBef>
                <a:spcPts val="0"/>
              </a:spcBef>
              <a:spcAft>
                <a:spcPts val="0"/>
              </a:spcAft>
            </a:pPr>
            <a:r>
              <a:rPr lang="en-US" sz="2000" kern="100" dirty="0">
                <a:solidFill>
                  <a:srgbClr val="000000"/>
                </a:solidFill>
                <a:effectLst/>
                <a:ea typeface="Calibri" panose="020F0502020204030204" pitchFamily="34" charset="0"/>
                <a:cs typeface="Times New Roman" panose="02020603050405020304" pitchFamily="18" charset="0"/>
              </a:rPr>
              <a:t>6. Secur</a:t>
            </a:r>
            <a:r>
              <a:rPr lang="en-US" sz="2000" kern="100" dirty="0">
                <a:solidFill>
                  <a:srgbClr val="000000"/>
                </a:solidFill>
                <a:ea typeface="Calibri" panose="020F0502020204030204" pitchFamily="34" charset="0"/>
                <a:cs typeface="Times New Roman" panose="02020603050405020304" pitchFamily="18" charset="0"/>
              </a:rPr>
              <a:t>ity Staff may miss important incidents due to fatigue or distractions.</a:t>
            </a:r>
          </a:p>
          <a:p>
            <a:pPr marL="0" marR="0" algn="just" fontAlgn="base">
              <a:lnSpc>
                <a:spcPct val="107000"/>
              </a:lnSpc>
              <a:spcBef>
                <a:spcPts val="0"/>
              </a:spcBef>
              <a:spcAft>
                <a:spcPts val="0"/>
              </a:spcAft>
            </a:pPr>
            <a:r>
              <a:rPr lang="en-US" sz="2000" kern="100" dirty="0">
                <a:solidFill>
                  <a:srgbClr val="000000"/>
                </a:solidFill>
                <a:ea typeface="Calibri" panose="020F0502020204030204" pitchFamily="34" charset="0"/>
                <a:cs typeface="Times New Roman" panose="02020603050405020304" pitchFamily="18" charset="0"/>
              </a:rPr>
              <a:t>7. </a:t>
            </a:r>
            <a:r>
              <a:rPr lang="en-US" sz="2000" dirty="0">
                <a:ea typeface="Verdana" panose="020B0604030504040204" pitchFamily="34" charset="0"/>
              </a:rPr>
              <a:t>Traditional security systems may generate false alerts, leading to wasted resources.</a:t>
            </a:r>
            <a:endParaRPr lang="en-US" sz="2000" kern="100" dirty="0">
              <a:solidFill>
                <a:srgbClr val="000000"/>
              </a:solidFill>
              <a:ea typeface="Verdana" panose="020B0604030504040204" pitchFamily="34" charset="0"/>
              <a:cs typeface="Times New Roman" panose="02020603050405020304" pitchFamily="18" charset="0"/>
            </a:endParaRPr>
          </a:p>
          <a:p>
            <a:pPr marL="0" marR="0" algn="just" fontAlgn="base">
              <a:lnSpc>
                <a:spcPct val="107000"/>
              </a:lnSpc>
              <a:spcBef>
                <a:spcPts val="0"/>
              </a:spcBef>
              <a:spcAft>
                <a:spcPts val="0"/>
              </a:spcAft>
            </a:pPr>
            <a:endParaRPr lang="en-US" kern="100" dirty="0">
              <a:effectLst/>
              <a:latin typeface="+mj-lt"/>
              <a:ea typeface="Calibri" panose="020F0502020204030204" pitchFamily="34" charset="0"/>
              <a:cs typeface="Times New Roman" panose="02020603050405020304" pitchFamily="18" charset="0"/>
            </a:endParaRPr>
          </a:p>
        </p:txBody>
      </p:sp>
      <p:sp>
        <p:nvSpPr>
          <p:cNvPr id="11" name="Rectangle 3">
            <a:extLst>
              <a:ext uri="{FF2B5EF4-FFF2-40B4-BE49-F238E27FC236}">
                <a16:creationId xmlns:a16="http://schemas.microsoft.com/office/drawing/2014/main" id="{D8108D75-4039-4D13-BAAA-FB45A2332E92}"/>
              </a:ext>
            </a:extLst>
          </p:cNvPr>
          <p:cNvSpPr>
            <a:spLocks noChangeArrowheads="1"/>
          </p:cNvSpPr>
          <p:nvPr/>
        </p:nvSpPr>
        <p:spPr bwMode="auto">
          <a:xfrm>
            <a:off x="66959" y="1197472"/>
            <a:ext cx="89644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50D2B067-21A3-4DB6-A09A-33D7306D3E6E}"/>
              </a:ext>
            </a:extLst>
          </p:cNvPr>
          <p:cNvSpPr>
            <a:spLocks noChangeArrowheads="1"/>
          </p:cNvSpPr>
          <p:nvPr/>
        </p:nvSpPr>
        <p:spPr bwMode="auto">
          <a:xfrm>
            <a:off x="116122" y="3460825"/>
            <a:ext cx="86448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4921FE4A-AE79-DBD7-9624-51194E8091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2080" y="1061448"/>
            <a:ext cx="3888433" cy="5594562"/>
          </a:xfrm>
          <a:prstGeom prst="rect">
            <a:avLst/>
          </a:prstGeom>
        </p:spPr>
      </p:pic>
    </p:spTree>
    <p:extLst>
      <p:ext uri="{BB962C8B-B14F-4D97-AF65-F5344CB8AC3E}">
        <p14:creationId xmlns:p14="http://schemas.microsoft.com/office/powerpoint/2010/main" val="3638403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46474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Problem Statement</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12D7EC8-BFDC-C4B6-F5D1-9906B7D02893}"/>
              </a:ext>
            </a:extLst>
          </p:cNvPr>
          <p:cNvSpPr txBox="1"/>
          <p:nvPr/>
        </p:nvSpPr>
        <p:spPr>
          <a:xfrm>
            <a:off x="179513" y="1174154"/>
            <a:ext cx="9001000" cy="5601533"/>
          </a:xfrm>
          <a:prstGeom prst="rect">
            <a:avLst/>
          </a:prstGeom>
          <a:noFill/>
        </p:spPr>
        <p:txBody>
          <a:bodyPr wrap="square">
            <a:spAutoFit/>
          </a:bodyPr>
          <a:lstStyle/>
          <a:p>
            <a:r>
              <a:rPr lang="en-US" sz="2000" b="1" dirty="0"/>
              <a:t>Problem Statement :</a:t>
            </a:r>
          </a:p>
          <a:p>
            <a:r>
              <a:rPr lang="en-US" sz="2000" dirty="0"/>
              <a:t>Urban areas face undetected crimes like theft, fights, and illegal parking due to manual surveillance monitoring. There is a need for an automated system that analyzes live CCTV footage in real-time to detect suspicious activities and alert authorities immediately.</a:t>
            </a:r>
          </a:p>
          <a:p>
            <a:endParaRPr lang="en-US" sz="2000" dirty="0"/>
          </a:p>
          <a:p>
            <a:r>
              <a:rPr lang="en-US" sz="2000" b="1" dirty="0"/>
              <a:t>Solution :</a:t>
            </a:r>
          </a:p>
          <a:p>
            <a:pPr marL="342900" indent="-342900" algn="just">
              <a:buFont typeface="Arial" panose="020B0604020202020204" pitchFamily="34" charset="0"/>
              <a:buChar char="•"/>
            </a:pPr>
            <a:r>
              <a:rPr lang="en-US" sz="2000" dirty="0"/>
              <a:t>Real-time detection allows for quick responses, </a:t>
            </a:r>
          </a:p>
          <a:p>
            <a:pPr algn="just"/>
            <a:r>
              <a:rPr lang="en-US" sz="2000" dirty="0"/>
              <a:t>      preventing harm and property loss.</a:t>
            </a:r>
          </a:p>
          <a:p>
            <a:pPr marL="342900" indent="-342900" algn="just">
              <a:buFont typeface="Arial" panose="020B0604020202020204" pitchFamily="34" charset="0"/>
              <a:buChar char="•"/>
            </a:pPr>
            <a:r>
              <a:rPr lang="en-US" sz="2000" dirty="0"/>
              <a:t>Automation reduces the need for constant </a:t>
            </a:r>
          </a:p>
          <a:p>
            <a:pPr algn="just"/>
            <a:r>
              <a:rPr lang="en-US" sz="2000" dirty="0"/>
              <a:t>      human supervision, optimizing resources.</a:t>
            </a:r>
          </a:p>
          <a:p>
            <a:pPr marL="342900" indent="-342900" algn="just">
              <a:buFont typeface="Arial" panose="020B0604020202020204" pitchFamily="34" charset="0"/>
              <a:buChar char="•"/>
            </a:pPr>
            <a:r>
              <a:rPr lang="en-US" sz="2000" dirty="0"/>
              <a:t>Early detection enables timely intervention,</a:t>
            </a:r>
          </a:p>
          <a:p>
            <a:pPr algn="just"/>
            <a:r>
              <a:rPr lang="en-US" sz="2000" dirty="0"/>
              <a:t>      reducing crime rates and preventing escalation.</a:t>
            </a:r>
          </a:p>
          <a:p>
            <a:pPr marL="342900" indent="-342900" algn="just">
              <a:buFont typeface="Arial" panose="020B0604020202020204" pitchFamily="34" charset="0"/>
              <a:buChar char="•"/>
            </a:pPr>
            <a:r>
              <a:rPr lang="en-US" sz="2000" dirty="0"/>
              <a:t>Improves city security and traffic management </a:t>
            </a:r>
          </a:p>
          <a:p>
            <a:pPr algn="just"/>
            <a:r>
              <a:rPr lang="en-US" sz="2000" dirty="0"/>
              <a:t>       by monitoring public spaces proactively.</a:t>
            </a:r>
          </a:p>
          <a:p>
            <a:pPr algn="just"/>
            <a:endParaRPr lang="en-US" sz="2000" dirty="0"/>
          </a:p>
          <a:p>
            <a:endParaRPr lang="en-US" sz="2000" dirty="0"/>
          </a:p>
          <a:p>
            <a:endParaRPr lang="en-US" sz="2000" dirty="0"/>
          </a:p>
        </p:txBody>
      </p:sp>
    </p:spTree>
    <p:extLst>
      <p:ext uri="{BB962C8B-B14F-4D97-AF65-F5344CB8AC3E}">
        <p14:creationId xmlns:p14="http://schemas.microsoft.com/office/powerpoint/2010/main" val="1047329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9512" y="151593"/>
            <a:ext cx="43924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Objectives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72008" y="860401"/>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B566F7C2-F250-180C-0171-2508D5830E5A}"/>
              </a:ext>
            </a:extLst>
          </p:cNvPr>
          <p:cNvSpPr txBox="1"/>
          <p:nvPr/>
        </p:nvSpPr>
        <p:spPr>
          <a:xfrm>
            <a:off x="251520" y="891501"/>
            <a:ext cx="4464496" cy="4801314"/>
          </a:xfrm>
          <a:prstGeom prst="rect">
            <a:avLst/>
          </a:prstGeom>
          <a:noFill/>
        </p:spPr>
        <p:txBody>
          <a:bodyPr wrap="square">
            <a:spAutoFit/>
          </a:bodyPr>
          <a:lstStyle/>
          <a:p>
            <a:pPr>
              <a:buNone/>
            </a:pPr>
            <a:r>
              <a:rPr lang="en-US" dirty="0"/>
              <a:t>The primary goal of SAFE EYE is to enhance public safety by turning surveillance systems into real-time crime detection tools. Specific objectives include:</a:t>
            </a:r>
          </a:p>
          <a:p>
            <a:pPr>
              <a:buNone/>
            </a:pPr>
            <a:endParaRPr lang="en-US" dirty="0"/>
          </a:p>
          <a:p>
            <a:pPr>
              <a:buFont typeface="Arial" panose="020B0604020202020204" pitchFamily="34" charset="0"/>
              <a:buChar char="•"/>
            </a:pPr>
            <a:r>
              <a:rPr lang="en-US" b="1" dirty="0"/>
              <a:t>Detect suspicious activities</a:t>
            </a:r>
            <a:r>
              <a:rPr lang="en-US" dirty="0"/>
              <a:t> such as fights, thefts, illegal parking, or robbery using AI-powered video analysis.</a:t>
            </a:r>
          </a:p>
          <a:p>
            <a:pPr>
              <a:buFont typeface="Arial" panose="020B0604020202020204" pitchFamily="34" charset="0"/>
              <a:buChar char="•"/>
            </a:pPr>
            <a:r>
              <a:rPr lang="en-US" b="1" dirty="0"/>
              <a:t>Generate instant alerts</a:t>
            </a:r>
            <a:r>
              <a:rPr lang="en-US" dirty="0"/>
              <a:t> to authorities or security teams via SMS, app, or dashboard notifications.</a:t>
            </a:r>
          </a:p>
          <a:p>
            <a:pPr>
              <a:buFont typeface="Arial" panose="020B0604020202020204" pitchFamily="34" charset="0"/>
              <a:buChar char="•"/>
            </a:pPr>
            <a:r>
              <a:rPr lang="en-US" b="1" dirty="0"/>
              <a:t>Minimize human dependency</a:t>
            </a:r>
            <a:r>
              <a:rPr lang="en-US" dirty="0"/>
              <a:t> by automating surveillance with intelligent decision-making.</a:t>
            </a:r>
          </a:p>
          <a:p>
            <a:pPr>
              <a:buFont typeface="Arial" panose="020B0604020202020204" pitchFamily="34" charset="0"/>
              <a:buChar char="•"/>
            </a:pPr>
            <a:r>
              <a:rPr lang="en-US" b="1" dirty="0"/>
              <a:t>Improve situational awareness</a:t>
            </a:r>
            <a:r>
              <a:rPr lang="en-US" dirty="0"/>
              <a:t> through continuous and proactive monitoring.</a:t>
            </a:r>
          </a:p>
          <a:p>
            <a:pPr>
              <a:buFont typeface="Arial" panose="020B0604020202020204" pitchFamily="34" charset="0"/>
              <a:buChar char="•"/>
            </a:pPr>
            <a:r>
              <a:rPr lang="en-US" b="1" dirty="0"/>
              <a:t>Support scalable deployment</a:t>
            </a:r>
            <a:r>
              <a:rPr lang="en-US" dirty="0"/>
              <a:t> across cities, campuses, malls, and transport hubs.</a:t>
            </a:r>
          </a:p>
        </p:txBody>
      </p:sp>
      <p:pic>
        <p:nvPicPr>
          <p:cNvPr id="11" name="Picture 10">
            <a:extLst>
              <a:ext uri="{FF2B5EF4-FFF2-40B4-BE49-F238E27FC236}">
                <a16:creationId xmlns:a16="http://schemas.microsoft.com/office/drawing/2014/main" id="{98645F44-069E-91B5-96BC-652A12978EC4}"/>
              </a:ext>
            </a:extLst>
          </p:cNvPr>
          <p:cNvPicPr>
            <a:picLocks noChangeAspect="1"/>
          </p:cNvPicPr>
          <p:nvPr/>
        </p:nvPicPr>
        <p:blipFill>
          <a:blip r:embed="rId5"/>
          <a:stretch>
            <a:fillRect/>
          </a:stretch>
        </p:blipFill>
        <p:spPr>
          <a:xfrm>
            <a:off x="4823518" y="891502"/>
            <a:ext cx="4320481" cy="5585498"/>
          </a:xfrm>
          <a:prstGeom prst="rect">
            <a:avLst/>
          </a:prstGeom>
        </p:spPr>
      </p:pic>
    </p:spTree>
    <p:extLst>
      <p:ext uri="{BB962C8B-B14F-4D97-AF65-F5344CB8AC3E}">
        <p14:creationId xmlns:p14="http://schemas.microsoft.com/office/powerpoint/2010/main" val="95742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56" y="-13692"/>
            <a:ext cx="9180512" cy="6885384"/>
          </a:xfrm>
        </p:spPr>
      </p:pic>
      <p:sp>
        <p:nvSpPr>
          <p:cNvPr id="5" name="Rectangle 1"/>
          <p:cNvSpPr>
            <a:spLocks noChangeArrowheads="1"/>
          </p:cNvSpPr>
          <p:nvPr/>
        </p:nvSpPr>
        <p:spPr bwMode="auto">
          <a:xfrm>
            <a:off x="179512" y="151593"/>
            <a:ext cx="85731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Methodology, Tools, and Techniques</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908720"/>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4FD2DEC-853B-1F58-B958-D38FBE8F7014}"/>
              </a:ext>
            </a:extLst>
          </p:cNvPr>
          <p:cNvSpPr txBox="1"/>
          <p:nvPr/>
        </p:nvSpPr>
        <p:spPr>
          <a:xfrm>
            <a:off x="214802" y="1164134"/>
            <a:ext cx="8245424" cy="6524863"/>
          </a:xfrm>
          <a:prstGeom prst="rect">
            <a:avLst/>
          </a:prstGeom>
          <a:noFill/>
        </p:spPr>
        <p:txBody>
          <a:bodyPr wrap="square">
            <a:spAutoFit/>
          </a:bodyPr>
          <a:lstStyle/>
          <a:p>
            <a:pPr>
              <a:buNone/>
            </a:pPr>
            <a:r>
              <a:rPr lang="en-US" sz="2000" b="1" dirty="0"/>
              <a:t>Methodology</a:t>
            </a:r>
          </a:p>
          <a:p>
            <a:pPr>
              <a:buNone/>
            </a:pPr>
            <a:br>
              <a:rPr lang="en-US" b="1" dirty="0"/>
            </a:br>
            <a:r>
              <a:rPr lang="en-US" b="1" dirty="0"/>
              <a:t>Step 1: Video Input (CCTV Feed)</a:t>
            </a:r>
            <a:br>
              <a:rPr lang="en-US" dirty="0"/>
            </a:br>
            <a:r>
              <a:rPr lang="en-US" dirty="0"/>
              <a:t>Live surveillance video is captured from installed CCTV cameras.</a:t>
            </a:r>
          </a:p>
          <a:p>
            <a:pPr>
              <a:buNone/>
            </a:pPr>
            <a:r>
              <a:rPr lang="en-US" b="1" dirty="0"/>
              <a:t>Step 2: Frame Extraction</a:t>
            </a:r>
            <a:br>
              <a:rPr lang="en-US" dirty="0"/>
            </a:br>
            <a:r>
              <a:rPr lang="en-US" dirty="0"/>
              <a:t>Video is split into individual frames for real-time analysis.</a:t>
            </a:r>
          </a:p>
          <a:p>
            <a:pPr>
              <a:buNone/>
            </a:pPr>
            <a:r>
              <a:rPr lang="en-US" b="1" dirty="0"/>
              <a:t>Step 3: Preprocessing</a:t>
            </a:r>
            <a:br>
              <a:rPr lang="en-US" dirty="0"/>
            </a:br>
            <a:r>
              <a:rPr lang="en-US" dirty="0"/>
              <a:t>Frames are cleaned and resized using OpenCV for accurate detection.</a:t>
            </a:r>
          </a:p>
          <a:p>
            <a:pPr>
              <a:buNone/>
            </a:pPr>
            <a:r>
              <a:rPr lang="en-US" b="1" dirty="0"/>
              <a:t>Step 4: Object &amp; Activity Detection</a:t>
            </a:r>
            <a:br>
              <a:rPr lang="en-US" dirty="0"/>
            </a:br>
            <a:r>
              <a:rPr lang="en-US" dirty="0"/>
              <a:t>YOLO/CNN models detect people, vehicles, and actions like fighting, theft, or illegal parking.</a:t>
            </a:r>
          </a:p>
          <a:p>
            <a:pPr>
              <a:buNone/>
            </a:pPr>
            <a:r>
              <a:rPr lang="en-US" b="1" dirty="0"/>
              <a:t>Step 5: Anomaly Detection</a:t>
            </a:r>
            <a:br>
              <a:rPr lang="en-US" dirty="0"/>
            </a:br>
            <a:r>
              <a:rPr lang="en-US" dirty="0"/>
              <a:t>Suspicious behaviors are identified using predefined threat models.</a:t>
            </a:r>
          </a:p>
          <a:p>
            <a:pPr>
              <a:buNone/>
            </a:pPr>
            <a:r>
              <a:rPr lang="en-US" b="1" dirty="0"/>
              <a:t>Step 6: Alert Generation</a:t>
            </a:r>
            <a:br>
              <a:rPr lang="en-US" dirty="0"/>
            </a:br>
            <a:r>
              <a:rPr lang="en-US" dirty="0"/>
              <a:t>If an anomaly is found, automatic alerts are sent via SMS or app notifications.</a:t>
            </a:r>
          </a:p>
          <a:p>
            <a:r>
              <a:rPr lang="en-US" b="1" dirty="0"/>
              <a:t>Step 7: Event Logging</a:t>
            </a:r>
            <a:br>
              <a:rPr lang="en-US" dirty="0"/>
            </a:br>
            <a:r>
              <a:rPr lang="en-US" dirty="0"/>
              <a:t>All incidents are stored with timestamps, activity type, and captured frame for future review</a:t>
            </a:r>
            <a:r>
              <a:rPr lang="en-US" sz="1600" dirty="0"/>
              <a:t>.</a:t>
            </a:r>
          </a:p>
          <a:p>
            <a:pPr algn="just"/>
            <a:endParaRPr lang="en-US" sz="1600" dirty="0"/>
          </a:p>
          <a:p>
            <a:endParaRPr lang="en-US" sz="2400" dirty="0"/>
          </a:p>
          <a:p>
            <a:endParaRPr lang="en-US" sz="2400" b="1" dirty="0"/>
          </a:p>
          <a:p>
            <a:pPr marL="457200" indent="-457200" algn="just">
              <a:buFont typeface="Arial" panose="020B0604020202020204" pitchFamily="34" charset="0"/>
              <a:buChar char="•"/>
            </a:pPr>
            <a:endParaRPr lang="en-IN" sz="2800" dirty="0"/>
          </a:p>
        </p:txBody>
      </p:sp>
    </p:spTree>
    <p:extLst>
      <p:ext uri="{BB962C8B-B14F-4D97-AF65-F5344CB8AC3E}">
        <p14:creationId xmlns:p14="http://schemas.microsoft.com/office/powerpoint/2010/main" val="329581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p:cNvSpPr>
            <a:spLocks noChangeArrowheads="1"/>
          </p:cNvSpPr>
          <p:nvPr/>
        </p:nvSpPr>
        <p:spPr bwMode="auto">
          <a:xfrm>
            <a:off x="177133" y="346645"/>
            <a:ext cx="82809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Flowchart</a:t>
            </a:r>
            <a:endParaRPr lang="en-IN" sz="3200" b="1" dirty="0">
              <a:solidFill>
                <a:srgbClr val="E31E24"/>
              </a:solidFill>
              <a:cs typeface="Times New Roman" panose="02020603050405020304" pitchFamily="18" charset="0"/>
              <a:sym typeface="Arial"/>
            </a:endParaRPr>
          </a:p>
        </p:txBody>
      </p:sp>
      <p:cxnSp>
        <p:nvCxnSpPr>
          <p:cNvPr id="7" name="Straight Connector 6"/>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6" name="TextBox 5">
            <a:extLst>
              <a:ext uri="{FF2B5EF4-FFF2-40B4-BE49-F238E27FC236}">
                <a16:creationId xmlns:a16="http://schemas.microsoft.com/office/drawing/2014/main" id="{AE24D516-77C6-C96A-5F77-D099623448D8}"/>
              </a:ext>
            </a:extLst>
          </p:cNvPr>
          <p:cNvSpPr txBox="1"/>
          <p:nvPr/>
        </p:nvSpPr>
        <p:spPr>
          <a:xfrm>
            <a:off x="179512" y="1293834"/>
            <a:ext cx="8784976" cy="372794"/>
          </a:xfrm>
          <a:prstGeom prst="rect">
            <a:avLst/>
          </a:prstGeom>
          <a:noFill/>
        </p:spPr>
        <p:txBody>
          <a:bodyPr wrap="square">
            <a:spAutoFit/>
          </a:bodyPr>
          <a:lstStyle/>
          <a:p>
            <a:pPr marL="0" marR="0" algn="just" fontAlgn="base">
              <a:lnSpc>
                <a:spcPct val="107000"/>
              </a:lnSpc>
              <a:spcBef>
                <a:spcPts val="0"/>
              </a:spcBef>
              <a:spcAft>
                <a:spcPts val="0"/>
              </a:spcAft>
            </a:pPr>
            <a:r>
              <a:rPr lang="en-US" sz="1800" kern="1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2800" kern="100" dirty="0">
              <a:effectLst/>
              <a:latin typeface="+mj-l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7303E36-2333-EC56-5689-D96C9E2C47F8}"/>
              </a:ext>
            </a:extLst>
          </p:cNvPr>
          <p:cNvPicPr>
            <a:picLocks noChangeAspect="1"/>
          </p:cNvPicPr>
          <p:nvPr/>
        </p:nvPicPr>
        <p:blipFill>
          <a:blip r:embed="rId5"/>
          <a:stretch>
            <a:fillRect/>
          </a:stretch>
        </p:blipFill>
        <p:spPr>
          <a:xfrm>
            <a:off x="683568" y="1191476"/>
            <a:ext cx="7632848" cy="5189841"/>
          </a:xfrm>
          <a:prstGeom prst="rect">
            <a:avLst/>
          </a:prstGeom>
        </p:spPr>
      </p:pic>
    </p:spTree>
    <p:extLst>
      <p:ext uri="{BB962C8B-B14F-4D97-AF65-F5344CB8AC3E}">
        <p14:creationId xmlns:p14="http://schemas.microsoft.com/office/powerpoint/2010/main" val="2093371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EEB2F-92F7-9B2C-9EAF-11F46E080C52}"/>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187DBA-8982-E09E-F53C-04ED69B30A2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9180512" cy="6885384"/>
          </a:xfrm>
        </p:spPr>
      </p:pic>
      <p:sp>
        <p:nvSpPr>
          <p:cNvPr id="5" name="Rectangle 1">
            <a:extLst>
              <a:ext uri="{FF2B5EF4-FFF2-40B4-BE49-F238E27FC236}">
                <a16:creationId xmlns:a16="http://schemas.microsoft.com/office/drawing/2014/main" id="{EBC5304A-E758-A3F5-2AD6-14EDED755C4A}"/>
              </a:ext>
            </a:extLst>
          </p:cNvPr>
          <p:cNvSpPr>
            <a:spLocks noChangeArrowheads="1"/>
          </p:cNvSpPr>
          <p:nvPr/>
        </p:nvSpPr>
        <p:spPr bwMode="auto">
          <a:xfrm>
            <a:off x="177133" y="346645"/>
            <a:ext cx="82809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buSzPct val="25000"/>
            </a:pPr>
            <a:r>
              <a:rPr lang="en-US" sz="3200" b="1" kern="100" dirty="0">
                <a:effectLst/>
                <a:latin typeface="Verdana" panose="020B0604030504040204" pitchFamily="34" charset="0"/>
                <a:ea typeface="Times New Roman" panose="02020603050405020304" pitchFamily="18" charset="0"/>
                <a:cs typeface="Times New Roman" panose="02020603050405020304" pitchFamily="18" charset="0"/>
              </a:rPr>
              <a:t>Tools and Techniques</a:t>
            </a:r>
            <a:endParaRPr lang="en-IN" sz="3200" b="1" dirty="0">
              <a:solidFill>
                <a:srgbClr val="E31E24"/>
              </a:solidFill>
              <a:cs typeface="Times New Roman" panose="02020603050405020304" pitchFamily="18" charset="0"/>
              <a:sym typeface="Arial"/>
            </a:endParaRPr>
          </a:p>
        </p:txBody>
      </p:sp>
      <p:cxnSp>
        <p:nvCxnSpPr>
          <p:cNvPr id="7" name="Straight Connector 6">
            <a:extLst>
              <a:ext uri="{FF2B5EF4-FFF2-40B4-BE49-F238E27FC236}">
                <a16:creationId xmlns:a16="http://schemas.microsoft.com/office/drawing/2014/main" id="{607439F6-222D-AD45-95B2-B4E4273A13B8}"/>
              </a:ext>
            </a:extLst>
          </p:cNvPr>
          <p:cNvCxnSpPr/>
          <p:nvPr/>
        </p:nvCxnSpPr>
        <p:spPr>
          <a:xfrm>
            <a:off x="0" y="1061448"/>
            <a:ext cx="9180513" cy="0"/>
          </a:xfrm>
          <a:prstGeom prst="line">
            <a:avLst/>
          </a:prstGeom>
          <a:ln w="25400">
            <a:solidFill>
              <a:srgbClr val="0060AA"/>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7F715CE-E436-315B-80FF-EC4131D9B8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8" y="6309320"/>
            <a:ext cx="2411760" cy="346691"/>
          </a:xfrm>
          <a:prstGeom prst="rect">
            <a:avLst/>
          </a:prstGeom>
        </p:spPr>
      </p:pic>
      <p:sp>
        <p:nvSpPr>
          <p:cNvPr id="15" name="TextBox 14">
            <a:extLst>
              <a:ext uri="{FF2B5EF4-FFF2-40B4-BE49-F238E27FC236}">
                <a16:creationId xmlns:a16="http://schemas.microsoft.com/office/drawing/2014/main" id="{8EFBCCD6-800D-0BFA-0FDB-4909ED154242}"/>
              </a:ext>
            </a:extLst>
          </p:cNvPr>
          <p:cNvSpPr txBox="1"/>
          <p:nvPr/>
        </p:nvSpPr>
        <p:spPr>
          <a:xfrm>
            <a:off x="232561" y="1189416"/>
            <a:ext cx="8911438" cy="4247317"/>
          </a:xfrm>
          <a:prstGeom prst="rect">
            <a:avLst/>
          </a:prstGeom>
          <a:noFill/>
        </p:spPr>
        <p:txBody>
          <a:bodyPr wrap="square">
            <a:spAutoFit/>
          </a:bodyPr>
          <a:lstStyle/>
          <a:p>
            <a:pPr>
              <a:buNone/>
            </a:pPr>
            <a:r>
              <a:rPr lang="en-IN" b="1" dirty="0"/>
              <a:t>Tools &amp; Technologies:</a:t>
            </a:r>
            <a:endParaRPr lang="en-IN" dirty="0"/>
          </a:p>
          <a:p>
            <a:pPr>
              <a:buFont typeface="Arial" panose="020B0604020202020204" pitchFamily="34" charset="0"/>
              <a:buChar char="•"/>
            </a:pPr>
            <a:r>
              <a:rPr lang="en-IN" b="1" dirty="0"/>
              <a:t>Python</a:t>
            </a:r>
            <a:r>
              <a:rPr lang="en-IN" dirty="0"/>
              <a:t> – Core language for development and scripting</a:t>
            </a:r>
          </a:p>
          <a:p>
            <a:pPr>
              <a:buFont typeface="Arial" panose="020B0604020202020204" pitchFamily="34" charset="0"/>
              <a:buChar char="•"/>
            </a:pPr>
            <a:r>
              <a:rPr lang="en-IN" b="1" dirty="0"/>
              <a:t>OpenCV</a:t>
            </a:r>
            <a:r>
              <a:rPr lang="en-IN" dirty="0"/>
              <a:t> – For image processing and video analysis</a:t>
            </a:r>
          </a:p>
          <a:p>
            <a:pPr>
              <a:buFont typeface="Arial" panose="020B0604020202020204" pitchFamily="34" charset="0"/>
              <a:buChar char="•"/>
            </a:pPr>
            <a:r>
              <a:rPr lang="en-IN" b="1" dirty="0"/>
              <a:t>YOLO (You Only Look Once)</a:t>
            </a:r>
            <a:r>
              <a:rPr lang="en-IN" dirty="0"/>
              <a:t> – Real-time object detection model</a:t>
            </a:r>
          </a:p>
          <a:p>
            <a:pPr>
              <a:buFont typeface="Arial" panose="020B0604020202020204" pitchFamily="34" charset="0"/>
              <a:buChar char="•"/>
            </a:pPr>
            <a:r>
              <a:rPr lang="en-IN" b="1" dirty="0"/>
              <a:t>TensorFlow / PyTorch</a:t>
            </a:r>
            <a:r>
              <a:rPr lang="en-IN" dirty="0"/>
              <a:t> – Deep learning frameworks for model training</a:t>
            </a:r>
          </a:p>
          <a:p>
            <a:pPr>
              <a:buFont typeface="Arial" panose="020B0604020202020204" pitchFamily="34" charset="0"/>
              <a:buChar char="•"/>
            </a:pPr>
            <a:r>
              <a:rPr lang="en-IN" b="1" dirty="0"/>
              <a:t>Flask / </a:t>
            </a:r>
            <a:r>
              <a:rPr lang="en-IN" b="1" dirty="0" err="1"/>
              <a:t>FastAPI</a:t>
            </a:r>
            <a:r>
              <a:rPr lang="en-IN" dirty="0"/>
              <a:t> – Lightweight web frameworks for deployment</a:t>
            </a:r>
          </a:p>
          <a:p>
            <a:pPr>
              <a:buFont typeface="Arial" panose="020B0604020202020204" pitchFamily="34" charset="0"/>
              <a:buChar char="•"/>
            </a:pPr>
            <a:r>
              <a:rPr lang="en-IN" b="1" dirty="0"/>
              <a:t>Twilio / SMTP</a:t>
            </a:r>
            <a:r>
              <a:rPr lang="en-IN" dirty="0"/>
              <a:t> – APIs for sending alerts via SMS or email</a:t>
            </a:r>
          </a:p>
          <a:p>
            <a:pPr>
              <a:buFont typeface="Arial" panose="020B0604020202020204" pitchFamily="34" charset="0"/>
              <a:buChar char="•"/>
            </a:pPr>
            <a:r>
              <a:rPr lang="en-IN" b="1" dirty="0"/>
              <a:t>MongoDB / SQLite</a:t>
            </a:r>
            <a:r>
              <a:rPr lang="en-IN" dirty="0"/>
              <a:t> – Databases for logging and storing incident data</a:t>
            </a:r>
          </a:p>
          <a:p>
            <a:endParaRPr lang="en-IN" dirty="0"/>
          </a:p>
          <a:p>
            <a:pPr>
              <a:buNone/>
            </a:pPr>
            <a:r>
              <a:rPr lang="en-IN" b="1" dirty="0"/>
              <a:t>Techniques:</a:t>
            </a:r>
            <a:endParaRPr lang="en-IN" dirty="0"/>
          </a:p>
          <a:p>
            <a:pPr>
              <a:buFont typeface="Arial" panose="020B0604020202020204" pitchFamily="34" charset="0"/>
              <a:buChar char="•"/>
            </a:pPr>
            <a:r>
              <a:rPr lang="en-IN" b="1" dirty="0"/>
              <a:t>Object Detection</a:t>
            </a:r>
            <a:r>
              <a:rPr lang="en-IN" dirty="0"/>
              <a:t> – Identifying people, vehicles, and items in video frames</a:t>
            </a:r>
          </a:p>
          <a:p>
            <a:pPr>
              <a:buFont typeface="Arial" panose="020B0604020202020204" pitchFamily="34" charset="0"/>
              <a:buChar char="•"/>
            </a:pPr>
            <a:r>
              <a:rPr lang="en-IN" b="1" dirty="0"/>
              <a:t>Activity Recognition</a:t>
            </a:r>
            <a:r>
              <a:rPr lang="en-IN" dirty="0"/>
              <a:t> – Detecting actions like fights, theft, and parking violations</a:t>
            </a:r>
          </a:p>
          <a:p>
            <a:pPr>
              <a:buFont typeface="Arial" panose="020B0604020202020204" pitchFamily="34" charset="0"/>
              <a:buChar char="•"/>
            </a:pPr>
            <a:r>
              <a:rPr lang="en-IN" b="1" dirty="0"/>
              <a:t>Anomaly Detection</a:t>
            </a:r>
            <a:r>
              <a:rPr lang="en-IN" dirty="0"/>
              <a:t> – Spotting unusual or suspicious behaviour</a:t>
            </a:r>
          </a:p>
          <a:p>
            <a:pPr>
              <a:buFont typeface="Arial" panose="020B0604020202020204" pitchFamily="34" charset="0"/>
              <a:buChar char="•"/>
            </a:pPr>
            <a:r>
              <a:rPr lang="en-IN" b="1" dirty="0"/>
              <a:t>Real-time Video Processing</a:t>
            </a:r>
            <a:r>
              <a:rPr lang="en-IN" dirty="0"/>
              <a:t> – Live frame-by-frame surveillance analysis</a:t>
            </a:r>
          </a:p>
          <a:p>
            <a:pPr>
              <a:buFont typeface="Arial" panose="020B0604020202020204" pitchFamily="34" charset="0"/>
              <a:buChar char="•"/>
            </a:pPr>
            <a:r>
              <a:rPr lang="en-IN" b="1" dirty="0"/>
              <a:t>Automated Alert System</a:t>
            </a:r>
            <a:r>
              <a:rPr lang="en-IN" dirty="0"/>
              <a:t> – Triggering notifications without human input</a:t>
            </a:r>
          </a:p>
        </p:txBody>
      </p:sp>
    </p:spTree>
    <p:extLst>
      <p:ext uri="{BB962C8B-B14F-4D97-AF65-F5344CB8AC3E}">
        <p14:creationId xmlns:p14="http://schemas.microsoft.com/office/powerpoint/2010/main" val="1475851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E2F4210D1F5549981441B2230C0343" ma:contentTypeVersion="6" ma:contentTypeDescription="Create a new document." ma:contentTypeScope="" ma:versionID="1f45bf983a016da2f8bc3ce8c455fd4a">
  <xsd:schema xmlns:xsd="http://www.w3.org/2001/XMLSchema" xmlns:xs="http://www.w3.org/2001/XMLSchema" xmlns:p="http://schemas.microsoft.com/office/2006/metadata/properties" xmlns:ns3="a983cc63-7c56-4195-8f4d-0df4032cdb1b" targetNamespace="http://schemas.microsoft.com/office/2006/metadata/properties" ma:root="true" ma:fieldsID="bebea8f162fcb4e8ed3705978634ffa8" ns3:_="">
    <xsd:import namespace="a983cc63-7c56-4195-8f4d-0df4032cdb1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3cc63-7c56-4195-8f4d-0df4032cdb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983cc63-7c56-4195-8f4d-0df4032cdb1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30D4CF-E3B8-4CAE-B046-64319AE1C4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3cc63-7c56-4195-8f4d-0df4032cdb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A0646C-9B47-46BB-8C35-EE6053634E8B}">
  <ds:schemaRefs>
    <ds:schemaRef ds:uri="http://purl.org/dc/elements/1.1/"/>
    <ds:schemaRef ds:uri="http://purl.org/dc/terms/"/>
    <ds:schemaRef ds:uri="http://www.w3.org/XML/1998/namespace"/>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a983cc63-7c56-4195-8f4d-0df4032cdb1b"/>
  </ds:schemaRefs>
</ds:datastoreItem>
</file>

<file path=customXml/itemProps3.xml><?xml version="1.0" encoding="utf-8"?>
<ds:datastoreItem xmlns:ds="http://schemas.openxmlformats.org/officeDocument/2006/customXml" ds:itemID="{156B0E74-4668-4DF8-A046-5D0A9C3BCB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6752</TotalTime>
  <Words>1190</Words>
  <Application>Microsoft Office PowerPoint</Application>
  <PresentationFormat>On-screen Show (4:3)</PresentationFormat>
  <Paragraphs>139</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Cambria</vt:lpstr>
      <vt:lpstr>Garamond</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WEBDEV</dc:creator>
  <cp:lastModifiedBy>KASHISH 2301730294</cp:lastModifiedBy>
  <cp:revision>336</cp:revision>
  <cp:lastPrinted>2022-09-05T08:43:44Z</cp:lastPrinted>
  <dcterms:created xsi:type="dcterms:W3CDTF">2020-01-16T09:05:56Z</dcterms:created>
  <dcterms:modified xsi:type="dcterms:W3CDTF">2025-04-29T15:53:23Z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0x01010062E2F4210D1F5549981441B2230C0343</vt:lpwstr>
  </property>
</Properties>
</file>